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12192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svg>
</file>

<file path=ppt/media/image50.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1713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21.svg"/><Relationship Id="rId13" Type="http://schemas.openxmlformats.org/officeDocument/2006/relationships/image" Target="../media/image26.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sv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9.sv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 Id="rId14" Type="http://schemas.openxmlformats.org/officeDocument/2006/relationships/image" Target="../media/image27.svg"/></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image" Target="../media/image38.svg"/><Relationship Id="rId13" Type="http://schemas.openxmlformats.org/officeDocument/2006/relationships/image" Target="../media/image43.png"/><Relationship Id="rId18" Type="http://schemas.openxmlformats.org/officeDocument/2006/relationships/image" Target="../media/image48.svg"/><Relationship Id="rId3" Type="http://schemas.openxmlformats.org/officeDocument/2006/relationships/image" Target="../media/image33.png"/><Relationship Id="rId7" Type="http://schemas.openxmlformats.org/officeDocument/2006/relationships/image" Target="../media/image37.png"/><Relationship Id="rId12" Type="http://schemas.openxmlformats.org/officeDocument/2006/relationships/image" Target="../media/image42.svg"/><Relationship Id="rId17" Type="http://schemas.openxmlformats.org/officeDocument/2006/relationships/image" Target="../media/image47.png"/><Relationship Id="rId2" Type="http://schemas.openxmlformats.org/officeDocument/2006/relationships/notesSlide" Target="../notesSlides/notesSlide8.xml"/><Relationship Id="rId16" Type="http://schemas.openxmlformats.org/officeDocument/2006/relationships/image" Target="../media/image46.svg"/><Relationship Id="rId1" Type="http://schemas.openxmlformats.org/officeDocument/2006/relationships/slideLayout" Target="../slideLayouts/slideLayout1.xml"/><Relationship Id="rId6" Type="http://schemas.openxmlformats.org/officeDocument/2006/relationships/image" Target="../media/image36.svg"/><Relationship Id="rId11" Type="http://schemas.openxmlformats.org/officeDocument/2006/relationships/image" Target="../media/image41.png"/><Relationship Id="rId5" Type="http://schemas.openxmlformats.org/officeDocument/2006/relationships/image" Target="../media/image35.png"/><Relationship Id="rId15" Type="http://schemas.openxmlformats.org/officeDocument/2006/relationships/image" Target="../media/image45.png"/><Relationship Id="rId10" Type="http://schemas.openxmlformats.org/officeDocument/2006/relationships/image" Target="../media/image40.svg"/><Relationship Id="rId4" Type="http://schemas.openxmlformats.org/officeDocument/2006/relationships/image" Target="../media/image34.svg"/><Relationship Id="rId9" Type="http://schemas.openxmlformats.org/officeDocument/2006/relationships/image" Target="../media/image39.png"/><Relationship Id="rId14" Type="http://schemas.openxmlformats.org/officeDocument/2006/relationships/image" Target="../media/image44.svg"/></Relationships>
</file>

<file path=ppt/slides/_rels/slide9.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4476" y="4749680"/>
            <a:ext cx="952262" cy="57136"/>
          </a:xfrm>
          <a:prstGeom prst="rect">
            <a:avLst/>
          </a:prstGeom>
        </p:spPr>
      </p:pic>
      <p:sp>
        <p:nvSpPr>
          <p:cNvPr id="3" name="Object 2"/>
          <p:cNvSpPr/>
          <p:nvPr/>
        </p:nvSpPr>
        <p:spPr>
          <a:xfrm>
            <a:off x="6094476" y="895602"/>
            <a:ext cx="6284928" cy="242946"/>
          </a:xfrm>
          <a:prstGeom prst="rect">
            <a:avLst/>
          </a:prstGeom>
          <a:noFill/>
        </p:spPr>
        <p:txBody>
          <a:bodyPr wrap="square" lIns="0" tIns="0" rIns="0" bIns="0" rtlCol="0" anchor="ctr"/>
          <a:lstStyle/>
          <a:p>
            <a:pPr algn="l">
              <a:lnSpc>
                <a:spcPts val="1914"/>
              </a:lnSpc>
              <a:buNone/>
            </a:pPr>
            <a:r>
              <a:rPr lang="en-US" sz="1639" b="1" kern="0" spc="-98" dirty="0">
                <a:solidFill>
                  <a:srgbClr val="FFFFFF">
                    <a:alpha val="80000"/>
                  </a:srgbClr>
                </a:solidFill>
                <a:latin typeface="Inter" pitchFamily="34" charset="0"/>
                <a:ea typeface="Inter" pitchFamily="34" charset="-122"/>
                <a:cs typeface="Inter" pitchFamily="34" charset="-120"/>
              </a:rPr>
              <a:t>PRESENTER:  TSHEPSIO   SINYOSI</a:t>
            </a:r>
            <a:endParaRPr lang="en-US" dirty="0"/>
          </a:p>
        </p:txBody>
      </p:sp>
      <p:sp>
        <p:nvSpPr>
          <p:cNvPr id="4" name="Object 3"/>
          <p:cNvSpPr/>
          <p:nvPr/>
        </p:nvSpPr>
        <p:spPr>
          <a:xfrm>
            <a:off x="6094476" y="1409229"/>
            <a:ext cx="6284928" cy="242946"/>
          </a:xfrm>
          <a:prstGeom prst="rect">
            <a:avLst/>
          </a:prstGeom>
          <a:noFill/>
        </p:spPr>
        <p:txBody>
          <a:bodyPr wrap="square" lIns="0" tIns="0" rIns="0" bIns="0" rtlCol="0" anchor="ctr"/>
          <a:lstStyle/>
          <a:p>
            <a:pPr algn="l">
              <a:lnSpc>
                <a:spcPts val="1914"/>
              </a:lnSpc>
              <a:spcBef>
                <a:spcPts val="2090"/>
              </a:spcBef>
              <a:buNone/>
            </a:pPr>
            <a:r>
              <a:rPr lang="en-US" sz="1639" b="1" kern="0" spc="-98" dirty="0">
                <a:solidFill>
                  <a:srgbClr val="FFFFFF">
                    <a:alpha val="80000"/>
                  </a:srgbClr>
                </a:solidFill>
                <a:latin typeface="Inter" pitchFamily="34" charset="0"/>
                <a:ea typeface="Inter" pitchFamily="34" charset="-122"/>
                <a:cs typeface="Inter" pitchFamily="34" charset="-120"/>
              </a:rPr>
              <a:t>ST10457536_GR03_PROG6212_IIEMSA </a:t>
            </a:r>
            <a:endParaRPr lang="en-US" dirty="0"/>
          </a:p>
        </p:txBody>
      </p:sp>
      <p:sp>
        <p:nvSpPr>
          <p:cNvPr id="5" name="Object 4"/>
          <p:cNvSpPr/>
          <p:nvPr/>
        </p:nvSpPr>
        <p:spPr>
          <a:xfrm>
            <a:off x="6094476" y="1799180"/>
            <a:ext cx="6230459" cy="2852857"/>
          </a:xfrm>
          <a:prstGeom prst="rect">
            <a:avLst/>
          </a:prstGeom>
          <a:noFill/>
        </p:spPr>
        <p:txBody>
          <a:bodyPr wrap="square" lIns="0" tIns="0" rIns="0" bIns="0" rtlCol="0" anchor="ctr"/>
          <a:lstStyle/>
          <a:p>
            <a:pPr algn="l">
              <a:lnSpc>
                <a:spcPts val="7490"/>
              </a:lnSpc>
              <a:spcBef>
                <a:spcPts val="1135"/>
              </a:spcBef>
              <a:buNone/>
            </a:pPr>
            <a:r>
              <a:rPr lang="en-US" sz="6413" b="1" kern="0" spc="-385" dirty="0">
                <a:solidFill>
                  <a:srgbClr val="FFFFFF"/>
                </a:solidFill>
                <a:latin typeface="Inter" pitchFamily="34" charset="0"/>
                <a:ea typeface="Inter" pitchFamily="34" charset="-122"/>
                <a:cs typeface="Inter" pitchFamily="34" charset="-120"/>
              </a:rPr>
              <a:t>Contract Monthly Claim System (CMCS): </a:t>
            </a:r>
            <a:endParaRPr lang="en-US" dirty="0"/>
          </a:p>
        </p:txBody>
      </p:sp>
      <p:sp>
        <p:nvSpPr>
          <p:cNvPr id="6" name="Object 5"/>
          <p:cNvSpPr/>
          <p:nvPr/>
        </p:nvSpPr>
        <p:spPr>
          <a:xfrm>
            <a:off x="6094476" y="4984853"/>
            <a:ext cx="6284928" cy="1016301"/>
          </a:xfrm>
          <a:prstGeom prst="rect">
            <a:avLst/>
          </a:prstGeom>
          <a:noFill/>
        </p:spPr>
        <p:txBody>
          <a:bodyPr wrap="square" lIns="0" tIns="0" rIns="0" bIns="0" rtlCol="0" anchor="ctr"/>
          <a:lstStyle/>
          <a:p>
            <a:pPr algn="l">
              <a:lnSpc>
                <a:spcPts val="2669"/>
              </a:lnSpc>
              <a:spcBef>
                <a:spcPts val="2569"/>
              </a:spcBef>
              <a:buNone/>
            </a:pPr>
            <a:r>
              <a:rPr lang="en-US" sz="1924" kern="0" spc="-38" dirty="0">
                <a:solidFill>
                  <a:srgbClr val="FFFFFF">
                    <a:alpha val="80000"/>
                  </a:srgbClr>
                </a:solidFill>
                <a:latin typeface="Inter" pitchFamily="34" charset="0"/>
                <a:ea typeface="Inter" pitchFamily="34" charset="-122"/>
                <a:cs typeface="Inter" pitchFamily="34" charset="-120"/>
              </a:rPr>
              <a:t>Introducing a comprehensive web-based solution for automating the contract claims process and ensuring POE compliance.</a:t>
            </a:r>
            <a:endParaRPr lang="en-US" dirty="0"/>
          </a:p>
        </p:txBody>
      </p:sp>
      <p:sp>
        <p:nvSpPr>
          <p:cNvPr id="7" name="Object 6"/>
          <p:cNvSpPr/>
          <p:nvPr/>
        </p:nvSpPr>
        <p:spPr>
          <a:xfrm>
            <a:off x="0" y="0"/>
            <a:ext cx="5713571" cy="6856286"/>
          </a:xfrm>
          <a:prstGeom prst="rect">
            <a:avLst/>
          </a:prstGeom>
          <a:solidFill>
            <a:srgbClr val="000000">
              <a:alpha val="0"/>
            </a:srgbClr>
          </a:solidFill>
        </p:spPr>
        <p:txBody>
          <a:bodyPr/>
          <a:lstStyle/>
          <a:p>
            <a:endParaRPr lang="en-ZA"/>
          </a:p>
        </p:txBody>
      </p:sp>
      <p:pic>
        <p:nvPicPr>
          <p:cNvPr id="8" name="Object 7" descr="contract management system, in a &quot;Subtle and minimalist, with natural lighting. Modern and professional look.&quot; style"/>
          <p:cNvPicPr>
            <a:picLocks noChangeAspect="1"/>
          </p:cNvPicPr>
          <p:nvPr/>
        </p:nvPicPr>
        <p:blipFill>
          <a:blip r:embed="rId5"/>
          <a:srcRect l="8333" r="8333"/>
          <a:stretch/>
        </p:blipFill>
        <p:spPr>
          <a:xfrm>
            <a:off x="0" y="0"/>
            <a:ext cx="5713571" cy="68562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8229447" y="476131"/>
            <a:ext cx="3483374" cy="5904024"/>
          </a:xfrm>
          <a:prstGeom prst="rect">
            <a:avLst/>
          </a:prstGeom>
          <a:solidFill>
            <a:srgbClr val="22AAEE"/>
          </a:solidFill>
        </p:spPr>
        <p:txBody>
          <a:bodyPr/>
          <a:lstStyle/>
          <a:p>
            <a:endParaRPr lang="en-ZA"/>
          </a:p>
        </p:txBody>
      </p:sp>
      <p:pic>
        <p:nvPicPr>
          <p:cNvPr id="3" name="Object 2" descr="modern office workflow automation, in a &quot;Subtle and minimalist, with natural lighting. Modern and professional look.&quot; style"/>
          <p:cNvPicPr>
            <a:picLocks noChangeAspect="1"/>
          </p:cNvPicPr>
          <p:nvPr/>
        </p:nvPicPr>
        <p:blipFill>
          <a:blip r:embed="rId3"/>
          <a:srcRect l="20500" r="20500"/>
          <a:stretch/>
        </p:blipFill>
        <p:spPr>
          <a:xfrm>
            <a:off x="8229447" y="476131"/>
            <a:ext cx="3483374" cy="5904024"/>
          </a:xfrm>
          <a:prstGeom prst="rect">
            <a:avLst/>
          </a:prstGeom>
        </p:spPr>
      </p:pic>
      <p:sp>
        <p:nvSpPr>
          <p:cNvPr id="4" name="Object 3"/>
          <p:cNvSpPr/>
          <p:nvPr/>
        </p:nvSpPr>
        <p:spPr>
          <a:xfrm>
            <a:off x="102844" y="1927259"/>
            <a:ext cx="8023759" cy="3002839"/>
          </a:xfrm>
          <a:prstGeom prst="rect">
            <a:avLst/>
          </a:prstGeom>
          <a:noFill/>
        </p:spPr>
        <p:txBody>
          <a:bodyPr wrap="square" lIns="0" tIns="0" rIns="0" bIns="0" rtlCol="0" anchor="ctr"/>
          <a:lstStyle/>
          <a:p>
            <a:pPr algn="ctr">
              <a:lnSpc>
                <a:spcPts val="2628"/>
              </a:lnSpc>
              <a:buNone/>
            </a:pPr>
            <a:r>
              <a:rPr lang="en-US" sz="2250" b="1" kern="0" spc="-135" dirty="0">
                <a:solidFill>
                  <a:srgbClr val="FFFFFF"/>
                </a:solidFill>
                <a:latin typeface="Inter" pitchFamily="34" charset="0"/>
                <a:ea typeface="Inter" pitchFamily="34" charset="-122"/>
                <a:cs typeface="Inter" pitchFamily="34" charset="-120"/>
              </a:rPr>
              <a:t>The Contract Monthly Claim System (CMCS) is a powerful web-based solution that streamlines the claims submission and approval process, while ensuring seamless compliance with Proof of Execution requirements. By automating the workflow and providing a centralized platform, CMCS empowers organizations to increase efficiency, reduce manual effort, and maintain regulatory compliance. With CMCS, organizations can revolutionize their contract management practices and unlock the full potential of their claims management processes.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The Challenge: Manual Claims Processing</a:t>
            </a:r>
            <a:endParaRPr lang="en-US" dirty="0"/>
          </a:p>
        </p:txBody>
      </p:sp>
      <p:pic>
        <p:nvPicPr>
          <p:cNvPr id="3" name="Object 2"/>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42715" y="2128305"/>
            <a:ext cx="3628118" cy="1057011"/>
          </a:xfrm>
          <a:prstGeom prst="rect">
            <a:avLst/>
          </a:prstGeom>
        </p:spPr>
      </p:pic>
      <p:pic>
        <p:nvPicPr>
          <p:cNvPr id="4" name="Object 3"/>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0" y="1727307"/>
            <a:ext cx="1142714" cy="1361734"/>
          </a:xfrm>
          <a:prstGeom prst="rect">
            <a:avLst/>
          </a:prstGeom>
        </p:spPr>
      </p:pic>
      <p:sp>
        <p:nvSpPr>
          <p:cNvPr id="5" name="Object 4"/>
          <p:cNvSpPr/>
          <p:nvPr/>
        </p:nvSpPr>
        <p:spPr>
          <a:xfrm>
            <a:off x="1333167" y="2431601"/>
            <a:ext cx="418995" cy="444825"/>
          </a:xfrm>
          <a:prstGeom prst="rect">
            <a:avLst/>
          </a:prstGeom>
          <a:noFill/>
        </p:spPr>
        <p:txBody>
          <a:bodyPr wrap="square" lIns="0" tIns="0" rIns="0" bIns="0" rtlCol="0" anchor="ctr"/>
          <a:lstStyle/>
          <a:p>
            <a:pPr algn="l">
              <a:lnSpc>
                <a:spcPts val="3504"/>
              </a:lnSpc>
              <a:buNone/>
            </a:pPr>
            <a:r>
              <a:rPr lang="en-US" sz="3000" b="1" kern="0" spc="-180" dirty="0">
                <a:solidFill>
                  <a:srgbClr val="333333"/>
                </a:solidFill>
                <a:latin typeface="Inter" pitchFamily="34" charset="0"/>
                <a:ea typeface="Inter" pitchFamily="34" charset="-122"/>
                <a:cs typeface="Inter" pitchFamily="34" charset="-120"/>
              </a:rPr>
              <a:t>1</a:t>
            </a:r>
            <a:endParaRPr lang="en-US" dirty="0"/>
          </a:p>
        </p:txBody>
      </p:sp>
      <p:sp>
        <p:nvSpPr>
          <p:cNvPr id="6" name="Object 5"/>
          <p:cNvSpPr/>
          <p:nvPr/>
        </p:nvSpPr>
        <p:spPr>
          <a:xfrm>
            <a:off x="1714071" y="2386487"/>
            <a:ext cx="2520911" cy="533743"/>
          </a:xfrm>
          <a:prstGeom prst="rect">
            <a:avLst/>
          </a:prstGeom>
          <a:noFill/>
        </p:spPr>
        <p:txBody>
          <a:bodyPr wrap="square" lIns="0" tIns="0" rIns="0" bIns="0" rtlCol="0" anchor="ctr"/>
          <a:lstStyle/>
          <a:p>
            <a:pPr algn="l">
              <a:lnSpc>
                <a:spcPts val="2102"/>
              </a:lnSpc>
              <a:buNone/>
            </a:pPr>
            <a:r>
              <a:rPr lang="en-US" sz="1800" b="1" kern="0" spc="-108" dirty="0">
                <a:solidFill>
                  <a:srgbClr val="333333"/>
                </a:solidFill>
                <a:latin typeface="Inter" pitchFamily="34" charset="0"/>
                <a:ea typeface="Inter" pitchFamily="34" charset="-122"/>
                <a:cs typeface="Inter" pitchFamily="34" charset="-120"/>
              </a:rPr>
              <a:t>Lack of real-time status visibility for Lecturers.  </a:t>
            </a:r>
            <a:endParaRPr lang="en-US" dirty="0"/>
          </a:p>
        </p:txBody>
      </p:sp>
      <p:pic>
        <p:nvPicPr>
          <p:cNvPr id="7" name="Object 6"/>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42715" y="3271019"/>
            <a:ext cx="5389802" cy="1057011"/>
          </a:xfrm>
          <a:prstGeom prst="rect">
            <a:avLst/>
          </a:prstGeom>
        </p:spPr>
      </p:pic>
      <p:pic>
        <p:nvPicPr>
          <p:cNvPr id="8" name="Object 7"/>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3230929"/>
            <a:ext cx="1142714" cy="1133192"/>
          </a:xfrm>
          <a:prstGeom prst="rect">
            <a:avLst/>
          </a:prstGeom>
        </p:spPr>
      </p:pic>
      <p:sp>
        <p:nvSpPr>
          <p:cNvPr id="9" name="Object 8"/>
          <p:cNvSpPr/>
          <p:nvPr/>
        </p:nvSpPr>
        <p:spPr>
          <a:xfrm>
            <a:off x="1333167" y="3574315"/>
            <a:ext cx="418995" cy="444825"/>
          </a:xfrm>
          <a:prstGeom prst="rect">
            <a:avLst/>
          </a:prstGeom>
          <a:noFill/>
        </p:spPr>
        <p:txBody>
          <a:bodyPr wrap="square" lIns="0" tIns="0" rIns="0" bIns="0" rtlCol="0" anchor="ctr"/>
          <a:lstStyle/>
          <a:p>
            <a:pPr algn="l">
              <a:lnSpc>
                <a:spcPts val="3504"/>
              </a:lnSpc>
              <a:buNone/>
            </a:pPr>
            <a:r>
              <a:rPr lang="en-US" sz="3000" b="1" kern="0" spc="-180" dirty="0">
                <a:solidFill>
                  <a:srgbClr val="333333"/>
                </a:solidFill>
                <a:latin typeface="Inter" pitchFamily="34" charset="0"/>
                <a:ea typeface="Inter" pitchFamily="34" charset="-122"/>
                <a:cs typeface="Inter" pitchFamily="34" charset="-120"/>
              </a:rPr>
              <a:t>2</a:t>
            </a:r>
            <a:endParaRPr lang="en-US" dirty="0"/>
          </a:p>
        </p:txBody>
      </p:sp>
      <p:sp>
        <p:nvSpPr>
          <p:cNvPr id="10" name="Object 9"/>
          <p:cNvSpPr/>
          <p:nvPr/>
        </p:nvSpPr>
        <p:spPr>
          <a:xfrm>
            <a:off x="1714071" y="3529202"/>
            <a:ext cx="4459419" cy="533743"/>
          </a:xfrm>
          <a:prstGeom prst="rect">
            <a:avLst/>
          </a:prstGeom>
          <a:noFill/>
        </p:spPr>
        <p:txBody>
          <a:bodyPr wrap="square" lIns="0" tIns="0" rIns="0" bIns="0" rtlCol="0" anchor="ctr"/>
          <a:lstStyle/>
          <a:p>
            <a:pPr algn="l">
              <a:lnSpc>
                <a:spcPts val="2102"/>
              </a:lnSpc>
              <a:buNone/>
            </a:pPr>
            <a:r>
              <a:rPr lang="en-US" sz="1800" b="1" kern="0" spc="-108" dirty="0">
                <a:solidFill>
                  <a:srgbClr val="333333"/>
                </a:solidFill>
                <a:latin typeface="Inter" pitchFamily="34" charset="0"/>
                <a:ea typeface="Inter" pitchFamily="34" charset="-122"/>
                <a:cs typeface="Inter" pitchFamily="34" charset="-120"/>
              </a:rPr>
              <a:t>Heavy administrative burden for HR/Payroll.  </a:t>
            </a:r>
            <a:endParaRPr lang="en-US" dirty="0"/>
          </a:p>
        </p:txBody>
      </p:sp>
      <p:pic>
        <p:nvPicPr>
          <p:cNvPr id="11" name="Object 10"/>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142715" y="4413733"/>
            <a:ext cx="7979955" cy="1047488"/>
          </a:xfrm>
          <a:prstGeom prst="rect">
            <a:avLst/>
          </a:prstGeom>
        </p:spPr>
      </p:pic>
      <p:pic>
        <p:nvPicPr>
          <p:cNvPr id="12" name="Object 11"/>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0" y="4508960"/>
            <a:ext cx="1142714" cy="1361734"/>
          </a:xfrm>
          <a:prstGeom prst="rect">
            <a:avLst/>
          </a:prstGeom>
        </p:spPr>
      </p:pic>
      <p:sp>
        <p:nvSpPr>
          <p:cNvPr id="13" name="Object 12"/>
          <p:cNvSpPr/>
          <p:nvPr/>
        </p:nvSpPr>
        <p:spPr>
          <a:xfrm>
            <a:off x="1333167" y="4717029"/>
            <a:ext cx="418995" cy="444825"/>
          </a:xfrm>
          <a:prstGeom prst="rect">
            <a:avLst/>
          </a:prstGeom>
          <a:noFill/>
        </p:spPr>
        <p:txBody>
          <a:bodyPr wrap="square" lIns="0" tIns="0" rIns="0" bIns="0" rtlCol="0" anchor="ctr"/>
          <a:lstStyle/>
          <a:p>
            <a:pPr algn="l">
              <a:lnSpc>
                <a:spcPts val="3504"/>
              </a:lnSpc>
              <a:buNone/>
            </a:pPr>
            <a:r>
              <a:rPr lang="en-US" sz="3000" b="1" kern="0" spc="-180" dirty="0">
                <a:solidFill>
                  <a:srgbClr val="333333"/>
                </a:solidFill>
                <a:latin typeface="Inter" pitchFamily="34" charset="0"/>
                <a:ea typeface="Inter" pitchFamily="34" charset="-122"/>
                <a:cs typeface="Inter" pitchFamily="34" charset="-120"/>
              </a:rPr>
              <a:t>3</a:t>
            </a:r>
            <a:endParaRPr lang="en-US" dirty="0"/>
          </a:p>
        </p:txBody>
      </p:sp>
      <p:sp>
        <p:nvSpPr>
          <p:cNvPr id="14" name="Object 13"/>
          <p:cNvSpPr/>
          <p:nvPr/>
        </p:nvSpPr>
        <p:spPr>
          <a:xfrm>
            <a:off x="1714071" y="4805232"/>
            <a:ext cx="7310026" cy="266871"/>
          </a:xfrm>
          <a:prstGeom prst="rect">
            <a:avLst/>
          </a:prstGeom>
          <a:noFill/>
        </p:spPr>
        <p:txBody>
          <a:bodyPr wrap="square" lIns="0" tIns="0" rIns="0" bIns="0" rtlCol="0" anchor="ctr"/>
          <a:lstStyle/>
          <a:p>
            <a:pPr algn="l">
              <a:lnSpc>
                <a:spcPts val="2102"/>
              </a:lnSpc>
              <a:buNone/>
            </a:pPr>
            <a:r>
              <a:rPr lang="en-US" sz="1800" b="1" kern="0" spc="-108" dirty="0">
                <a:solidFill>
                  <a:srgbClr val="333333"/>
                </a:solidFill>
                <a:latin typeface="Inter" pitchFamily="34" charset="0"/>
                <a:ea typeface="Inter" pitchFamily="34" charset="-122"/>
                <a:cs typeface="Inter" pitchFamily="34" charset="-120"/>
              </a:rPr>
              <a:t>Slow, error-prone manual calculations.  </a:t>
            </a:r>
            <a:endParaRPr lang="en-US" dirty="0"/>
          </a:p>
        </p:txBody>
      </p:sp>
      <p:sp>
        <p:nvSpPr>
          <p:cNvPr id="15" name="Object 14"/>
          <p:cNvSpPr/>
          <p:nvPr/>
        </p:nvSpPr>
        <p:spPr>
          <a:xfrm>
            <a:off x="11865183" y="6497878"/>
            <a:ext cx="133317"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222222"/>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SOLUTION : Introducing CMCS</a:t>
            </a:r>
            <a:endParaRPr lang="en-US" dirty="0"/>
          </a:p>
        </p:txBody>
      </p:sp>
      <p:sp>
        <p:nvSpPr>
          <p:cNvPr id="3" name="Object 2"/>
          <p:cNvSpPr/>
          <p:nvPr/>
        </p:nvSpPr>
        <p:spPr>
          <a:xfrm>
            <a:off x="952262" y="1887026"/>
            <a:ext cx="5446938" cy="3810000"/>
          </a:xfrm>
          <a:prstGeom prst="rect">
            <a:avLst/>
          </a:prstGeom>
          <a:noFill/>
        </p:spPr>
        <p:txBody>
          <a:bodyPr wrap="square" lIns="0" tIns="0" rIns="0" bIns="0" rtlCol="0" anchor="t"/>
          <a:lstStyle/>
          <a:p>
            <a:pPr marL="242900" indent="-242900" algn="l">
              <a:lnSpc>
                <a:spcPts val="3154"/>
              </a:lnSpc>
              <a:buSzPct val="100000"/>
              <a:buChar char="•"/>
            </a:pPr>
            <a:r>
              <a:rPr lang="en-US" sz="2700" b="1" kern="0" spc="-162" dirty="0">
                <a:solidFill>
                  <a:srgbClr val="FFFFFF"/>
                </a:solidFill>
                <a:latin typeface="Inter" pitchFamily="34" charset="0"/>
                <a:ea typeface="Inter" pitchFamily="34" charset="-122"/>
                <a:cs typeface="Inter" pitchFamily="34" charset="-120"/>
              </a:rPr>
              <a:t>Automated Claims Processing</a:t>
            </a:r>
          </a:p>
          <a:p>
            <a:pPr lvl="1" algn="l">
              <a:lnSpc>
                <a:spcPts val="2392"/>
              </a:lnSpc>
              <a:spcBef>
                <a:spcPts val="321"/>
              </a:spcBef>
              <a:buNone/>
            </a:pPr>
            <a:r>
              <a:rPr lang="en-US" sz="1725" kern="0" spc="-34" dirty="0">
                <a:solidFill>
                  <a:srgbClr val="FFFFFF">
                    <a:alpha val="80000"/>
                  </a:srgbClr>
                </a:solidFill>
                <a:latin typeface="Inter" pitchFamily="34" charset="0"/>
                <a:ea typeface="Inter" pitchFamily="34" charset="-122"/>
                <a:cs typeface="Inter" pitchFamily="34" charset="-120"/>
              </a:rPr>
              <a:t>Streamline the entire contract claims submission and approval workflow</a:t>
            </a:r>
          </a:p>
          <a:p>
            <a:pPr marL="242900" indent="-242900" algn="l">
              <a:lnSpc>
                <a:spcPts val="3154"/>
              </a:lnSpc>
              <a:spcBef>
                <a:spcPts val="2555"/>
              </a:spcBef>
              <a:buSzPct val="100000"/>
              <a:buChar char="•"/>
            </a:pPr>
            <a:r>
              <a:rPr lang="en-US" sz="2700" b="1" kern="0" spc="-162" dirty="0">
                <a:solidFill>
                  <a:srgbClr val="FFFFFF"/>
                </a:solidFill>
                <a:latin typeface="Inter" pitchFamily="34" charset="0"/>
                <a:ea typeface="Inter" pitchFamily="34" charset="-122"/>
                <a:cs typeface="Inter" pitchFamily="34" charset="-120"/>
              </a:rPr>
              <a:t>Centralized Claims Repository</a:t>
            </a:r>
          </a:p>
          <a:p>
            <a:pPr lvl="1" algn="l">
              <a:lnSpc>
                <a:spcPts val="2392"/>
              </a:lnSpc>
              <a:spcBef>
                <a:spcPts val="321"/>
              </a:spcBef>
              <a:buNone/>
            </a:pPr>
            <a:r>
              <a:rPr lang="en-US" sz="1725" kern="0" spc="-34" dirty="0">
                <a:solidFill>
                  <a:srgbClr val="FFFFFF">
                    <a:alpha val="80000"/>
                  </a:srgbClr>
                </a:solidFill>
                <a:latin typeface="Inter" pitchFamily="34" charset="0"/>
                <a:ea typeface="Inter" pitchFamily="34" charset="-122"/>
                <a:cs typeface="Inter" pitchFamily="34" charset="-120"/>
              </a:rPr>
              <a:t>Maintain a secure, database(SSMS) of all contract claims and supporting documentation</a:t>
            </a:r>
          </a:p>
          <a:p>
            <a:pPr marL="242900" indent="-242900" algn="l">
              <a:lnSpc>
                <a:spcPts val="3154"/>
              </a:lnSpc>
              <a:spcBef>
                <a:spcPts val="2555"/>
              </a:spcBef>
              <a:buSzPct val="100000"/>
              <a:buChar char="•"/>
            </a:pPr>
            <a:r>
              <a:rPr lang="en-US" sz="2700" b="1" kern="0" spc="-162" dirty="0">
                <a:solidFill>
                  <a:srgbClr val="FFFFFF"/>
                </a:solidFill>
                <a:latin typeface="Inter" pitchFamily="34" charset="0"/>
                <a:ea typeface="Inter" pitchFamily="34" charset="-122"/>
                <a:cs typeface="Inter" pitchFamily="34" charset="-120"/>
              </a:rPr>
              <a:t>Compliance Assurance</a:t>
            </a:r>
          </a:p>
          <a:p>
            <a:pPr lvl="1" algn="l">
              <a:lnSpc>
                <a:spcPts val="2392"/>
              </a:lnSpc>
              <a:spcBef>
                <a:spcPts val="321"/>
              </a:spcBef>
              <a:buNone/>
            </a:pPr>
            <a:r>
              <a:rPr lang="en-US" sz="1725" kern="0" spc="-34" dirty="0">
                <a:solidFill>
                  <a:srgbClr val="FFFFFF">
                    <a:alpha val="80000"/>
                  </a:srgbClr>
                </a:solidFill>
                <a:latin typeface="Inter" pitchFamily="34" charset="0"/>
                <a:ea typeface="Inter" pitchFamily="34" charset="-122"/>
                <a:cs typeface="Inter" pitchFamily="34" charset="-120"/>
              </a:rPr>
              <a:t>The Right Data, To the Right Person, at the Right Time.  </a:t>
            </a:r>
            <a:endParaRPr lang="en-US" dirty="0"/>
          </a:p>
        </p:txBody>
      </p:sp>
      <p:sp>
        <p:nvSpPr>
          <p:cNvPr id="4" name="Object 3"/>
          <p:cNvSpPr/>
          <p:nvPr/>
        </p:nvSpPr>
        <p:spPr>
          <a:xfrm>
            <a:off x="6284928" y="1887026"/>
            <a:ext cx="5446938" cy="2429696"/>
          </a:xfrm>
          <a:prstGeom prst="rect">
            <a:avLst/>
          </a:prstGeom>
          <a:noFill/>
        </p:spPr>
        <p:txBody>
          <a:bodyPr wrap="square" lIns="0" tIns="0" rIns="0" bIns="0" rtlCol="0" anchor="t"/>
          <a:lstStyle/>
          <a:p>
            <a:pPr marL="242900" indent="-242900" algn="l">
              <a:lnSpc>
                <a:spcPts val="3154"/>
              </a:lnSpc>
              <a:buSzPct val="100000"/>
              <a:buChar char="•"/>
            </a:pPr>
            <a:r>
              <a:rPr lang="en-US" sz="2700" b="1" kern="0" spc="-162" dirty="0">
                <a:solidFill>
                  <a:srgbClr val="FFFFFF"/>
                </a:solidFill>
                <a:latin typeface="Inter" pitchFamily="34" charset="0"/>
                <a:ea typeface="Inter" pitchFamily="34" charset="-122"/>
                <a:cs typeface="Inter" pitchFamily="34" charset="-120"/>
              </a:rPr>
              <a:t>Real-time Visibility</a:t>
            </a:r>
          </a:p>
          <a:p>
            <a:pPr lvl="1" algn="l">
              <a:lnSpc>
                <a:spcPts val="2392"/>
              </a:lnSpc>
              <a:spcBef>
                <a:spcPts val="321"/>
              </a:spcBef>
              <a:buNone/>
            </a:pPr>
            <a:r>
              <a:rPr lang="en-US" sz="1725" kern="0" spc="-34" dirty="0">
                <a:solidFill>
                  <a:srgbClr val="FFFFFF">
                    <a:alpha val="80000"/>
                  </a:srgbClr>
                </a:solidFill>
                <a:latin typeface="Inter" pitchFamily="34" charset="0"/>
                <a:ea typeface="Inter" pitchFamily="34" charset="-122"/>
                <a:cs typeface="Inter" pitchFamily="34" charset="-120"/>
              </a:rPr>
              <a:t>Access comprehensive dashboards and reports to monitor the status of all contract claims</a:t>
            </a:r>
          </a:p>
          <a:p>
            <a:pPr marL="242900" indent="-242900" algn="l">
              <a:lnSpc>
                <a:spcPts val="3154"/>
              </a:lnSpc>
              <a:spcBef>
                <a:spcPts val="2555"/>
              </a:spcBef>
              <a:buSzPct val="100000"/>
              <a:buChar char="•"/>
            </a:pPr>
            <a:r>
              <a:rPr lang="en-US" sz="2700" b="1" kern="0" spc="-162" dirty="0">
                <a:solidFill>
                  <a:srgbClr val="FFFFFF"/>
                </a:solidFill>
                <a:latin typeface="Inter" pitchFamily="34" charset="0"/>
                <a:ea typeface="Inter" pitchFamily="34" charset="-122"/>
                <a:cs typeface="Inter" pitchFamily="34" charset="-120"/>
              </a:rPr>
              <a:t>Seamless Integration</a:t>
            </a:r>
          </a:p>
          <a:p>
            <a:pPr lvl="1" algn="l">
              <a:lnSpc>
                <a:spcPts val="2392"/>
              </a:lnSpc>
              <a:spcBef>
                <a:spcPts val="321"/>
              </a:spcBef>
              <a:buNone/>
            </a:pPr>
            <a:r>
              <a:rPr lang="en-US" sz="1725" kern="0" spc="-34" dirty="0">
                <a:solidFill>
                  <a:srgbClr val="FFFFFF">
                    <a:alpha val="80000"/>
                  </a:srgbClr>
                </a:solidFill>
                <a:latin typeface="Inter" pitchFamily="34" charset="0"/>
                <a:ea typeface="Inter" pitchFamily="34" charset="-122"/>
                <a:cs typeface="Inter" pitchFamily="34" charset="-120"/>
              </a:rPr>
              <a:t>Integrate CMCS with your existing contract management and ERP systems</a:t>
            </a:r>
            <a:endParaRPr lang="en-US" dirty="0"/>
          </a:p>
        </p:txBody>
      </p:sp>
      <p:sp>
        <p:nvSpPr>
          <p:cNvPr id="5" name="Object 4"/>
          <p:cNvSpPr/>
          <p:nvPr/>
        </p:nvSpPr>
        <p:spPr>
          <a:xfrm>
            <a:off x="11865183" y="6497878"/>
            <a:ext cx="133317"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Key Features</a:t>
            </a:r>
            <a:endParaRPr lang="en-US" dirty="0"/>
          </a:p>
        </p:txBody>
      </p:sp>
      <p:sp>
        <p:nvSpPr>
          <p:cNvPr id="3" name="Object 2"/>
          <p:cNvSpPr/>
          <p:nvPr/>
        </p:nvSpPr>
        <p:spPr>
          <a:xfrm>
            <a:off x="476131" y="1590277"/>
            <a:ext cx="3618595" cy="2109260"/>
          </a:xfrm>
          <a:prstGeom prst="rect">
            <a:avLst/>
          </a:prstGeom>
          <a:solidFill>
            <a:srgbClr val="22AAEE"/>
          </a:solidFill>
        </p:spPr>
        <p:txBody>
          <a:bodyPr/>
          <a:lstStyle/>
          <a:p>
            <a:endParaRPr lang="en-ZA"/>
          </a:p>
        </p:txBody>
      </p:sp>
      <p:sp>
        <p:nvSpPr>
          <p:cNvPr id="4" name="Object 3"/>
          <p:cNvSpPr/>
          <p:nvPr/>
        </p:nvSpPr>
        <p:spPr>
          <a:xfrm>
            <a:off x="761810" y="1829771"/>
            <a:ext cx="3456711" cy="264610"/>
          </a:xfrm>
          <a:prstGeom prst="rect">
            <a:avLst/>
          </a:prstGeom>
          <a:noFill/>
        </p:spPr>
        <p:txBody>
          <a:bodyPr wrap="square" lIns="0" tIns="0" rIns="0" bIns="0" rtlCol="0" anchor="t"/>
          <a:lstStyle/>
          <a:p>
            <a:pPr algn="l">
              <a:lnSpc>
                <a:spcPts val="2085"/>
              </a:lnSpc>
              <a:buNone/>
            </a:pPr>
            <a:r>
              <a:rPr lang="en-US" sz="1785" b="1" kern="0" spc="-107" dirty="0">
                <a:solidFill>
                  <a:srgbClr val="333333"/>
                </a:solidFill>
                <a:latin typeface="Inter" pitchFamily="34" charset="0"/>
                <a:ea typeface="Inter" pitchFamily="34" charset="-122"/>
                <a:cs typeface="Inter" pitchFamily="34" charset="-120"/>
              </a:rPr>
              <a:t>Automated Claims Submission</a:t>
            </a:r>
            <a:endParaRPr lang="en-US" dirty="0"/>
          </a:p>
        </p:txBody>
      </p:sp>
      <p:sp>
        <p:nvSpPr>
          <p:cNvPr id="5" name="Object 4"/>
          <p:cNvSpPr/>
          <p:nvPr/>
        </p:nvSpPr>
        <p:spPr>
          <a:xfrm>
            <a:off x="761810" y="2189012"/>
            <a:ext cx="3456711" cy="1155213"/>
          </a:xfrm>
          <a:prstGeom prst="rect">
            <a:avLst/>
          </a:prstGeom>
          <a:noFill/>
        </p:spPr>
        <p:txBody>
          <a:bodyPr wrap="square" lIns="0" tIns="0" rIns="0" bIns="0" rtlCol="0" anchor="t"/>
          <a:lstStyle/>
          <a:p>
            <a:pPr algn="l">
              <a:lnSpc>
                <a:spcPts val="1820"/>
              </a:lnSpc>
              <a:spcBef>
                <a:spcPts val="731"/>
              </a:spcBef>
              <a:buNone/>
            </a:pPr>
            <a:r>
              <a:rPr lang="en-US" sz="1313" kern="0" spc="-26" dirty="0">
                <a:solidFill>
                  <a:srgbClr val="000000">
                    <a:alpha val="56000"/>
                  </a:srgbClr>
                </a:solidFill>
                <a:latin typeface="Inter" pitchFamily="34" charset="0"/>
                <a:ea typeface="Inter" pitchFamily="34" charset="-122"/>
                <a:cs typeface="Inter" pitchFamily="34" charset="-120"/>
              </a:rPr>
              <a:t>CMCS allows users to seamlessly submit claims through a user-friendly web interface, eliminating the need for manual paperwork and ensuring consistent data entry.</a:t>
            </a:r>
            <a:endParaRPr lang="en-US" dirty="0"/>
          </a:p>
        </p:txBody>
      </p:sp>
      <p:sp>
        <p:nvSpPr>
          <p:cNvPr id="6" name="Object 5"/>
          <p:cNvSpPr/>
          <p:nvPr/>
        </p:nvSpPr>
        <p:spPr>
          <a:xfrm>
            <a:off x="4285178" y="1590277"/>
            <a:ext cx="3618595" cy="2109260"/>
          </a:xfrm>
          <a:prstGeom prst="rect">
            <a:avLst/>
          </a:prstGeom>
          <a:solidFill>
            <a:srgbClr val="FFD9AD"/>
          </a:solidFill>
        </p:spPr>
        <p:txBody>
          <a:bodyPr/>
          <a:lstStyle/>
          <a:p>
            <a:endParaRPr lang="en-ZA"/>
          </a:p>
        </p:txBody>
      </p:sp>
      <p:sp>
        <p:nvSpPr>
          <p:cNvPr id="7" name="Object 6"/>
          <p:cNvSpPr/>
          <p:nvPr/>
        </p:nvSpPr>
        <p:spPr>
          <a:xfrm>
            <a:off x="4570857" y="1829771"/>
            <a:ext cx="3456711" cy="264610"/>
          </a:xfrm>
          <a:prstGeom prst="rect">
            <a:avLst/>
          </a:prstGeom>
          <a:noFill/>
        </p:spPr>
        <p:txBody>
          <a:bodyPr wrap="square" lIns="0" tIns="0" rIns="0" bIns="0" rtlCol="0" anchor="t"/>
          <a:lstStyle/>
          <a:p>
            <a:pPr algn="l">
              <a:lnSpc>
                <a:spcPts val="2085"/>
              </a:lnSpc>
              <a:buNone/>
            </a:pPr>
            <a:r>
              <a:rPr lang="en-US" sz="1785" b="1" kern="0" spc="-107" dirty="0">
                <a:solidFill>
                  <a:srgbClr val="333333"/>
                </a:solidFill>
                <a:latin typeface="Inter" pitchFamily="34" charset="0"/>
                <a:ea typeface="Inter" pitchFamily="34" charset="-122"/>
                <a:cs typeface="Inter" pitchFamily="34" charset="-120"/>
              </a:rPr>
              <a:t>Intelligent Workflow Management</a:t>
            </a:r>
            <a:endParaRPr lang="en-US" dirty="0"/>
          </a:p>
        </p:txBody>
      </p:sp>
      <p:sp>
        <p:nvSpPr>
          <p:cNvPr id="8" name="Object 7"/>
          <p:cNvSpPr/>
          <p:nvPr/>
        </p:nvSpPr>
        <p:spPr>
          <a:xfrm>
            <a:off x="4570857" y="2189012"/>
            <a:ext cx="3456711" cy="1155213"/>
          </a:xfrm>
          <a:prstGeom prst="rect">
            <a:avLst/>
          </a:prstGeom>
          <a:noFill/>
        </p:spPr>
        <p:txBody>
          <a:bodyPr wrap="square" lIns="0" tIns="0" rIns="0" bIns="0" rtlCol="0" anchor="t"/>
          <a:lstStyle/>
          <a:p>
            <a:pPr algn="l">
              <a:lnSpc>
                <a:spcPts val="1820"/>
              </a:lnSpc>
              <a:spcBef>
                <a:spcPts val="731"/>
              </a:spcBef>
              <a:buNone/>
            </a:pPr>
            <a:r>
              <a:rPr lang="en-US" sz="1313" kern="0" spc="-26" dirty="0">
                <a:solidFill>
                  <a:srgbClr val="000000">
                    <a:alpha val="56000"/>
                  </a:srgbClr>
                </a:solidFill>
                <a:latin typeface="Inter" pitchFamily="34" charset="0"/>
                <a:ea typeface="Inter" pitchFamily="34" charset="-122"/>
                <a:cs typeface="Inter" pitchFamily="34" charset="-120"/>
              </a:rPr>
              <a:t>The platform streamlines the claims approval process by automatically routing claims to the appropriate approvers based on predefined rules and escalation protocols.</a:t>
            </a:r>
            <a:endParaRPr lang="en-US" dirty="0"/>
          </a:p>
        </p:txBody>
      </p:sp>
      <p:sp>
        <p:nvSpPr>
          <p:cNvPr id="9" name="Object 8"/>
          <p:cNvSpPr/>
          <p:nvPr/>
        </p:nvSpPr>
        <p:spPr>
          <a:xfrm>
            <a:off x="8094226" y="1590277"/>
            <a:ext cx="3618595" cy="2109260"/>
          </a:xfrm>
          <a:prstGeom prst="rect">
            <a:avLst/>
          </a:prstGeom>
          <a:solidFill>
            <a:srgbClr val="FEC088"/>
          </a:solidFill>
        </p:spPr>
        <p:txBody>
          <a:bodyPr/>
          <a:lstStyle/>
          <a:p>
            <a:endParaRPr lang="en-ZA"/>
          </a:p>
        </p:txBody>
      </p:sp>
      <p:sp>
        <p:nvSpPr>
          <p:cNvPr id="10" name="Object 9"/>
          <p:cNvSpPr/>
          <p:nvPr/>
        </p:nvSpPr>
        <p:spPr>
          <a:xfrm>
            <a:off x="8379905" y="1829771"/>
            <a:ext cx="3456711" cy="264610"/>
          </a:xfrm>
          <a:prstGeom prst="rect">
            <a:avLst/>
          </a:prstGeom>
          <a:noFill/>
        </p:spPr>
        <p:txBody>
          <a:bodyPr wrap="square" lIns="0" tIns="0" rIns="0" bIns="0" rtlCol="0" anchor="t"/>
          <a:lstStyle/>
          <a:p>
            <a:pPr algn="l">
              <a:lnSpc>
                <a:spcPts val="2085"/>
              </a:lnSpc>
              <a:buNone/>
            </a:pPr>
            <a:r>
              <a:rPr lang="en-US" sz="1785" b="1" kern="0" spc="-107" dirty="0">
                <a:solidFill>
                  <a:srgbClr val="333333"/>
                </a:solidFill>
                <a:latin typeface="Inter" pitchFamily="34" charset="0"/>
                <a:ea typeface="Inter" pitchFamily="34" charset="-122"/>
                <a:cs typeface="Inter" pitchFamily="34" charset="-120"/>
              </a:rPr>
              <a:t>Real-time Visibility</a:t>
            </a:r>
            <a:endParaRPr lang="en-US" dirty="0"/>
          </a:p>
        </p:txBody>
      </p:sp>
      <p:sp>
        <p:nvSpPr>
          <p:cNvPr id="11" name="Object 10"/>
          <p:cNvSpPr/>
          <p:nvPr/>
        </p:nvSpPr>
        <p:spPr>
          <a:xfrm>
            <a:off x="8379905" y="2189012"/>
            <a:ext cx="3456711" cy="924170"/>
          </a:xfrm>
          <a:prstGeom prst="rect">
            <a:avLst/>
          </a:prstGeom>
          <a:noFill/>
        </p:spPr>
        <p:txBody>
          <a:bodyPr wrap="square" lIns="0" tIns="0" rIns="0" bIns="0" rtlCol="0" anchor="t"/>
          <a:lstStyle/>
          <a:p>
            <a:pPr algn="l">
              <a:lnSpc>
                <a:spcPts val="1820"/>
              </a:lnSpc>
              <a:spcBef>
                <a:spcPts val="731"/>
              </a:spcBef>
              <a:buNone/>
            </a:pPr>
            <a:r>
              <a:rPr lang="en-US" sz="1313" kern="0" spc="-26" dirty="0">
                <a:solidFill>
                  <a:srgbClr val="000000">
                    <a:alpha val="56000"/>
                  </a:srgbClr>
                </a:solidFill>
                <a:latin typeface="Inter" pitchFamily="34" charset="0"/>
                <a:ea typeface="Inter" pitchFamily="34" charset="-122"/>
                <a:cs typeface="Inter" pitchFamily="34" charset="-120"/>
              </a:rPr>
              <a:t>CMCS provides stakeholders with a centralized dashboard to monitor the status of all claims, enabling real-time tracking and reporting.</a:t>
            </a:r>
            <a:endParaRPr lang="en-US" dirty="0"/>
          </a:p>
        </p:txBody>
      </p:sp>
      <p:sp>
        <p:nvSpPr>
          <p:cNvPr id="12" name="Object 11"/>
          <p:cNvSpPr/>
          <p:nvPr/>
        </p:nvSpPr>
        <p:spPr>
          <a:xfrm>
            <a:off x="476131" y="3889990"/>
            <a:ext cx="5523119" cy="2109260"/>
          </a:xfrm>
          <a:prstGeom prst="rect">
            <a:avLst/>
          </a:prstGeom>
          <a:solidFill>
            <a:srgbClr val="FD864D"/>
          </a:solidFill>
        </p:spPr>
        <p:txBody>
          <a:bodyPr/>
          <a:lstStyle/>
          <a:p>
            <a:endParaRPr lang="en-ZA"/>
          </a:p>
        </p:txBody>
      </p:sp>
      <p:sp>
        <p:nvSpPr>
          <p:cNvPr id="13" name="Object 12"/>
          <p:cNvSpPr/>
          <p:nvPr/>
        </p:nvSpPr>
        <p:spPr>
          <a:xfrm>
            <a:off x="761810" y="4129484"/>
            <a:ext cx="5551687" cy="264610"/>
          </a:xfrm>
          <a:prstGeom prst="rect">
            <a:avLst/>
          </a:prstGeom>
          <a:noFill/>
        </p:spPr>
        <p:txBody>
          <a:bodyPr wrap="square" lIns="0" tIns="0" rIns="0" bIns="0" rtlCol="0" anchor="t"/>
          <a:lstStyle/>
          <a:p>
            <a:pPr algn="l">
              <a:lnSpc>
                <a:spcPts val="2085"/>
              </a:lnSpc>
              <a:buNone/>
            </a:pPr>
            <a:r>
              <a:rPr lang="en-US" sz="1785" b="1" kern="0" spc="-107" dirty="0">
                <a:solidFill>
                  <a:srgbClr val="333333"/>
                </a:solidFill>
                <a:latin typeface="Inter" pitchFamily="34" charset="0"/>
                <a:ea typeface="Inter" pitchFamily="34" charset="-122"/>
                <a:cs typeface="Inter" pitchFamily="34" charset="-120"/>
              </a:rPr>
              <a:t>Pre-Submission Validation</a:t>
            </a:r>
            <a:endParaRPr lang="en-US" dirty="0"/>
          </a:p>
        </p:txBody>
      </p:sp>
      <p:sp>
        <p:nvSpPr>
          <p:cNvPr id="14" name="Object 13"/>
          <p:cNvSpPr/>
          <p:nvPr/>
        </p:nvSpPr>
        <p:spPr>
          <a:xfrm>
            <a:off x="761810" y="4488724"/>
            <a:ext cx="5551687" cy="462085"/>
          </a:xfrm>
          <a:prstGeom prst="rect">
            <a:avLst/>
          </a:prstGeom>
          <a:noFill/>
        </p:spPr>
        <p:txBody>
          <a:bodyPr wrap="square" lIns="0" tIns="0" rIns="0" bIns="0" rtlCol="0" anchor="t"/>
          <a:lstStyle/>
          <a:p>
            <a:pPr algn="l">
              <a:lnSpc>
                <a:spcPts val="1820"/>
              </a:lnSpc>
              <a:spcBef>
                <a:spcPts val="731"/>
              </a:spcBef>
              <a:buNone/>
            </a:pPr>
            <a:r>
              <a:rPr lang="en-US" sz="1313" kern="0" spc="-26" dirty="0">
                <a:solidFill>
                  <a:srgbClr val="000000">
                    <a:alpha val="56000"/>
                  </a:srgbClr>
                </a:solidFill>
                <a:latin typeface="Inter" pitchFamily="34" charset="0"/>
                <a:ea typeface="Inter" pitchFamily="34" charset="-122"/>
                <a:cs typeface="Inter" pitchFamily="34" charset="-120"/>
              </a:rPr>
              <a:t>System checks for required fields, valid hours, and prevents </a:t>
            </a:r>
            <a:r>
              <a:rPr lang="en-US" sz="1313" b="1" kern="0" spc="-26" dirty="0">
                <a:solidFill>
                  <a:srgbClr val="000000">
                    <a:alpha val="56000"/>
                  </a:srgbClr>
                </a:solidFill>
                <a:latin typeface="Inter" pitchFamily="34" charset="0"/>
                <a:ea typeface="Inter" pitchFamily="34" charset="-122"/>
                <a:cs typeface="Inter" pitchFamily="34" charset="-120"/>
              </a:rPr>
              <a:t>duplicate submissions</a:t>
            </a:r>
            <a:r>
              <a:rPr lang="en-US" sz="1313" kern="0" spc="-26" dirty="0">
                <a:solidFill>
                  <a:srgbClr val="000000">
                    <a:alpha val="56000"/>
                  </a:srgbClr>
                </a:solidFill>
                <a:latin typeface="Inter" pitchFamily="34" charset="0"/>
                <a:ea typeface="Inter" pitchFamily="34" charset="-122"/>
                <a:cs typeface="Inter" pitchFamily="34" charset="-120"/>
              </a:rPr>
              <a:t> for the same month. </a:t>
            </a:r>
            <a:endParaRPr lang="en-US" dirty="0"/>
          </a:p>
        </p:txBody>
      </p:sp>
      <p:sp>
        <p:nvSpPr>
          <p:cNvPr id="15" name="Object 14"/>
          <p:cNvSpPr/>
          <p:nvPr/>
        </p:nvSpPr>
        <p:spPr>
          <a:xfrm>
            <a:off x="761810" y="4974616"/>
            <a:ext cx="5551687" cy="462085"/>
          </a:xfrm>
          <a:prstGeom prst="rect">
            <a:avLst/>
          </a:prstGeom>
          <a:noFill/>
        </p:spPr>
        <p:txBody>
          <a:bodyPr wrap="square" lIns="0" tIns="0" rIns="0" bIns="0" rtlCol="0" anchor="t"/>
          <a:lstStyle/>
          <a:p>
            <a:pPr algn="l">
              <a:lnSpc>
                <a:spcPts val="1820"/>
              </a:lnSpc>
              <a:spcBef>
                <a:spcPts val="184"/>
              </a:spcBef>
              <a:buNone/>
            </a:pPr>
            <a:r>
              <a:rPr lang="en-US" sz="1313" b="1" kern="0" spc="-26" dirty="0">
                <a:solidFill>
                  <a:srgbClr val="000000">
                    <a:alpha val="56000"/>
                  </a:srgbClr>
                </a:solidFill>
                <a:latin typeface="Inter" pitchFamily="34" charset="0"/>
                <a:ea typeface="Inter" pitchFamily="34" charset="-122"/>
                <a:cs typeface="Inter" pitchFamily="34" charset="-120"/>
              </a:rPr>
              <a:t>Instant Auto-Calculation:</a:t>
            </a:r>
            <a:r>
              <a:rPr lang="en-US" sz="1313" kern="0" spc="-26" dirty="0">
                <a:solidFill>
                  <a:srgbClr val="000000">
                    <a:alpha val="56000"/>
                  </a:srgbClr>
                </a:solidFill>
                <a:latin typeface="Inter" pitchFamily="34" charset="0"/>
                <a:ea typeface="Inter" pitchFamily="34" charset="-122"/>
                <a:cs typeface="Inter" pitchFamily="34" charset="-120"/>
              </a:rPr>
              <a:t> Lecturer inputs </a:t>
            </a:r>
            <a:r>
              <a:rPr lang="en-US" sz="1313" i="1" kern="0" spc="-26" dirty="0">
                <a:solidFill>
                  <a:srgbClr val="000000">
                    <a:alpha val="56000"/>
                  </a:srgbClr>
                </a:solidFill>
                <a:latin typeface="Inter" pitchFamily="34" charset="0"/>
                <a:ea typeface="Inter" pitchFamily="34" charset="-122"/>
                <a:cs typeface="Inter" pitchFamily="34" charset="-120"/>
              </a:rPr>
              <a:t>Hours</a:t>
            </a:r>
            <a:r>
              <a:rPr lang="en-US" sz="1313" kern="0" spc="-26" dirty="0">
                <a:solidFill>
                  <a:srgbClr val="000000">
                    <a:alpha val="56000"/>
                  </a:srgbClr>
                </a:solidFill>
                <a:latin typeface="Inter" pitchFamily="34" charset="0"/>
                <a:ea typeface="Inter" pitchFamily="34" charset="-122"/>
                <a:cs typeface="Inter" pitchFamily="34" charset="-120"/>
              </a:rPr>
              <a:t> and </a:t>
            </a:r>
            <a:r>
              <a:rPr lang="en-US" sz="1313" i="1" kern="0" spc="-26" dirty="0">
                <a:solidFill>
                  <a:srgbClr val="000000">
                    <a:alpha val="56000"/>
                  </a:srgbClr>
                </a:solidFill>
                <a:latin typeface="Inter" pitchFamily="34" charset="0"/>
                <a:ea typeface="Inter" pitchFamily="34" charset="-122"/>
                <a:cs typeface="Inter" pitchFamily="34" charset="-120"/>
              </a:rPr>
              <a:t>Rate</a:t>
            </a:r>
            <a:r>
              <a:rPr lang="en-US" sz="1313" kern="0" spc="-26" dirty="0">
                <a:solidFill>
                  <a:srgbClr val="000000">
                    <a:alpha val="56000"/>
                  </a:srgbClr>
                </a:solidFill>
                <a:latin typeface="Inter" pitchFamily="34" charset="0"/>
                <a:ea typeface="Inter" pitchFamily="34" charset="-122"/>
                <a:cs typeface="Inter" pitchFamily="34" charset="-120"/>
              </a:rPr>
              <a:t>; the system </a:t>
            </a:r>
            <a:r>
              <a:rPr lang="en-US" sz="1313" b="1" kern="0" spc="-26" dirty="0">
                <a:solidFill>
                  <a:srgbClr val="000000">
                    <a:alpha val="56000"/>
                  </a:srgbClr>
                </a:solidFill>
                <a:latin typeface="Inter" pitchFamily="34" charset="0"/>
                <a:ea typeface="Inter" pitchFamily="34" charset="-122"/>
                <a:cs typeface="Inter" pitchFamily="34" charset="-120"/>
              </a:rPr>
              <a:t>automatically calculates the Total Amount</a:t>
            </a:r>
            <a:r>
              <a:rPr lang="en-US" sz="1313" kern="0" spc="-26" dirty="0">
                <a:solidFill>
                  <a:srgbClr val="000000">
                    <a:alpha val="56000"/>
                  </a:srgbClr>
                </a:solidFill>
                <a:latin typeface="Inter" pitchFamily="34" charset="0"/>
                <a:ea typeface="Inter" pitchFamily="34" charset="-122"/>
                <a:cs typeface="Inter" pitchFamily="34" charset="-120"/>
              </a:rPr>
              <a:t> in real-time.   </a:t>
            </a:r>
            <a:endParaRPr lang="en-US" dirty="0"/>
          </a:p>
        </p:txBody>
      </p:sp>
      <p:sp>
        <p:nvSpPr>
          <p:cNvPr id="16" name="Object 15"/>
          <p:cNvSpPr/>
          <p:nvPr/>
        </p:nvSpPr>
        <p:spPr>
          <a:xfrm>
            <a:off x="6189702" y="3889990"/>
            <a:ext cx="5523119" cy="2109260"/>
          </a:xfrm>
          <a:prstGeom prst="rect">
            <a:avLst/>
          </a:prstGeom>
          <a:solidFill>
            <a:srgbClr val="FF8000"/>
          </a:solidFill>
        </p:spPr>
        <p:txBody>
          <a:bodyPr/>
          <a:lstStyle/>
          <a:p>
            <a:endParaRPr lang="en-ZA"/>
          </a:p>
        </p:txBody>
      </p:sp>
      <p:sp>
        <p:nvSpPr>
          <p:cNvPr id="17" name="Object 16"/>
          <p:cNvSpPr/>
          <p:nvPr/>
        </p:nvSpPr>
        <p:spPr>
          <a:xfrm>
            <a:off x="6475381" y="4129484"/>
            <a:ext cx="5551687" cy="264610"/>
          </a:xfrm>
          <a:prstGeom prst="rect">
            <a:avLst/>
          </a:prstGeom>
          <a:noFill/>
        </p:spPr>
        <p:txBody>
          <a:bodyPr wrap="square" lIns="0" tIns="0" rIns="0" bIns="0" rtlCol="0" anchor="t"/>
          <a:lstStyle/>
          <a:p>
            <a:pPr algn="l">
              <a:lnSpc>
                <a:spcPts val="2085"/>
              </a:lnSpc>
              <a:buNone/>
            </a:pPr>
            <a:r>
              <a:rPr lang="en-US" sz="1785" b="1" kern="0" spc="-107" dirty="0">
                <a:solidFill>
                  <a:srgbClr val="333333"/>
                </a:solidFill>
                <a:latin typeface="Inter" pitchFamily="34" charset="0"/>
                <a:ea typeface="Inter" pitchFamily="34" charset="-122"/>
                <a:cs typeface="Inter" pitchFamily="34" charset="-120"/>
              </a:rPr>
              <a:t>Customizable Reporting</a:t>
            </a:r>
            <a:endParaRPr lang="en-US" dirty="0"/>
          </a:p>
        </p:txBody>
      </p:sp>
      <p:sp>
        <p:nvSpPr>
          <p:cNvPr id="18" name="Object 17"/>
          <p:cNvSpPr/>
          <p:nvPr/>
        </p:nvSpPr>
        <p:spPr>
          <a:xfrm>
            <a:off x="6475381" y="4488724"/>
            <a:ext cx="5551687" cy="693128"/>
          </a:xfrm>
          <a:prstGeom prst="rect">
            <a:avLst/>
          </a:prstGeom>
          <a:noFill/>
        </p:spPr>
        <p:txBody>
          <a:bodyPr wrap="square" lIns="0" tIns="0" rIns="0" bIns="0" rtlCol="0" anchor="t"/>
          <a:lstStyle/>
          <a:p>
            <a:pPr algn="l">
              <a:lnSpc>
                <a:spcPts val="1820"/>
              </a:lnSpc>
              <a:spcBef>
                <a:spcPts val="731"/>
              </a:spcBef>
              <a:buNone/>
            </a:pPr>
            <a:r>
              <a:rPr lang="en-US" sz="1313" kern="0" spc="-26" dirty="0">
                <a:solidFill>
                  <a:srgbClr val="000000">
                    <a:alpha val="56000"/>
                  </a:srgbClr>
                </a:solidFill>
                <a:latin typeface="Inter" pitchFamily="34" charset="0"/>
                <a:ea typeface="Inter" pitchFamily="34" charset="-122"/>
                <a:cs typeface="Inter" pitchFamily="34" charset="-120"/>
              </a:rPr>
              <a:t>Users can generate detailed reports and analytics to gain insights into claims trends, identify areas for improvement, and support data-driven decision making.</a:t>
            </a:r>
            <a:endParaRPr lang="en-US" dirty="0"/>
          </a:p>
        </p:txBody>
      </p:sp>
      <p:sp>
        <p:nvSpPr>
          <p:cNvPr id="19" name="Object 18"/>
          <p:cNvSpPr/>
          <p:nvPr/>
        </p:nvSpPr>
        <p:spPr>
          <a:xfrm>
            <a:off x="11855660" y="6497878"/>
            <a:ext cx="142839"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CMCS Workflow</a:t>
            </a:r>
            <a:endParaRPr lang="en-US" dirty="0"/>
          </a:p>
        </p:txBody>
      </p:sp>
      <p:pic>
        <p:nvPicPr>
          <p:cNvPr id="3" name="Object 2"/>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6133" y="1675981"/>
            <a:ext cx="2037840" cy="1199850"/>
          </a:xfrm>
          <a:prstGeom prst="rect">
            <a:avLst/>
          </a:prstGeom>
        </p:spPr>
      </p:pic>
      <p:sp>
        <p:nvSpPr>
          <p:cNvPr id="4" name="Object 3"/>
          <p:cNvSpPr/>
          <p:nvPr/>
        </p:nvSpPr>
        <p:spPr>
          <a:xfrm>
            <a:off x="598342" y="2005583"/>
            <a:ext cx="1501312"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Claim Submission</a:t>
            </a:r>
            <a:endParaRPr lang="en-US" dirty="0"/>
          </a:p>
        </p:txBody>
      </p:sp>
      <p:sp>
        <p:nvSpPr>
          <p:cNvPr id="5" name="Object 4"/>
          <p:cNvSpPr/>
          <p:nvPr/>
        </p:nvSpPr>
        <p:spPr>
          <a:xfrm>
            <a:off x="761810" y="2997125"/>
            <a:ext cx="1501312" cy="2377203"/>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The user submits a claim within the CMCS system, providing all the necessary details and supporting documentation.</a:t>
            </a:r>
            <a:endParaRPr lang="en-US" dirty="0"/>
          </a:p>
        </p:txBody>
      </p:sp>
      <p:pic>
        <p:nvPicPr>
          <p:cNvPr id="6" name="Object 5"/>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317088" y="1675981"/>
            <a:ext cx="2037840" cy="1199850"/>
          </a:xfrm>
          <a:prstGeom prst="rect">
            <a:avLst/>
          </a:prstGeom>
        </p:spPr>
      </p:pic>
      <p:sp>
        <p:nvSpPr>
          <p:cNvPr id="7" name="Object 6"/>
          <p:cNvSpPr/>
          <p:nvPr/>
        </p:nvSpPr>
        <p:spPr>
          <a:xfrm>
            <a:off x="2739344" y="2005583"/>
            <a:ext cx="1187066"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Automated Validation</a:t>
            </a:r>
            <a:endParaRPr lang="en-US" dirty="0"/>
          </a:p>
        </p:txBody>
      </p:sp>
      <p:sp>
        <p:nvSpPr>
          <p:cNvPr id="8" name="Object 7"/>
          <p:cNvSpPr/>
          <p:nvPr/>
        </p:nvSpPr>
        <p:spPr>
          <a:xfrm>
            <a:off x="2602849" y="2997125"/>
            <a:ext cx="1501312" cy="2905470"/>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CMCS automatically verifies the claim, checking for completeness, accuracy, and compliance with predefined rules and requirements.</a:t>
            </a:r>
            <a:endParaRPr lang="en-US" dirty="0"/>
          </a:p>
        </p:txBody>
      </p:sp>
      <p:pic>
        <p:nvPicPr>
          <p:cNvPr id="9" name="Object 8"/>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58174" y="1675981"/>
            <a:ext cx="2037840" cy="1199850"/>
          </a:xfrm>
          <a:prstGeom prst="rect">
            <a:avLst/>
          </a:prstGeom>
        </p:spPr>
      </p:pic>
      <p:sp>
        <p:nvSpPr>
          <p:cNvPr id="10" name="Object 9"/>
          <p:cNvSpPr/>
          <p:nvPr/>
        </p:nvSpPr>
        <p:spPr>
          <a:xfrm>
            <a:off x="4580384" y="2005583"/>
            <a:ext cx="1187066"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Coordinator Approval</a:t>
            </a:r>
            <a:endParaRPr lang="en-US" dirty="0"/>
          </a:p>
        </p:txBody>
      </p:sp>
      <p:sp>
        <p:nvSpPr>
          <p:cNvPr id="11" name="Object 10"/>
          <p:cNvSpPr/>
          <p:nvPr/>
        </p:nvSpPr>
        <p:spPr>
          <a:xfrm>
            <a:off x="4443889" y="2997125"/>
            <a:ext cx="1501312" cy="2905470"/>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The claim is routed to the appropriate coordinator for review and approval, with the ability to add comments or request additional information.</a:t>
            </a:r>
            <a:endParaRPr lang="en-US" dirty="0"/>
          </a:p>
        </p:txBody>
      </p:sp>
      <p:pic>
        <p:nvPicPr>
          <p:cNvPr id="12" name="Object 11"/>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999248" y="1675981"/>
            <a:ext cx="2037840" cy="1199850"/>
          </a:xfrm>
          <a:prstGeom prst="rect">
            <a:avLst/>
          </a:prstGeom>
        </p:spPr>
      </p:pic>
      <p:sp>
        <p:nvSpPr>
          <p:cNvPr id="13" name="Object 12"/>
          <p:cNvSpPr/>
          <p:nvPr/>
        </p:nvSpPr>
        <p:spPr>
          <a:xfrm>
            <a:off x="6421423" y="1957969"/>
            <a:ext cx="1187066" cy="266871"/>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Manager</a:t>
            </a:r>
            <a:endParaRPr lang="en-US" dirty="0"/>
          </a:p>
        </p:txBody>
      </p:sp>
      <p:sp>
        <p:nvSpPr>
          <p:cNvPr id="14" name="Object 13"/>
          <p:cNvSpPr/>
          <p:nvPr/>
        </p:nvSpPr>
        <p:spPr>
          <a:xfrm>
            <a:off x="6421423" y="2315187"/>
            <a:ext cx="1187066" cy="266871"/>
          </a:xfrm>
          <a:prstGeom prst="rect">
            <a:avLst/>
          </a:prstGeom>
          <a:noFill/>
        </p:spPr>
        <p:txBody>
          <a:bodyPr wrap="square" lIns="0" tIns="0" rIns="0" bIns="0" rtlCol="0" anchor="t"/>
          <a:lstStyle/>
          <a:p>
            <a:pPr algn="ctr">
              <a:lnSpc>
                <a:spcPts val="2102"/>
              </a:lnSpc>
              <a:spcBef>
                <a:spcPts val="697"/>
              </a:spcBef>
              <a:buNone/>
            </a:pPr>
            <a:r>
              <a:rPr lang="en-US" sz="1800" b="1" kern="0" spc="-108" dirty="0">
                <a:solidFill>
                  <a:srgbClr val="FFFFFF"/>
                </a:solidFill>
                <a:latin typeface="Inter" pitchFamily="34" charset="0"/>
                <a:ea typeface="Inter" pitchFamily="34" charset="-122"/>
                <a:cs typeface="Inter" pitchFamily="34" charset="-120"/>
              </a:rPr>
              <a:t>Oversight</a:t>
            </a:r>
            <a:endParaRPr lang="en-US" dirty="0"/>
          </a:p>
        </p:txBody>
      </p:sp>
      <p:sp>
        <p:nvSpPr>
          <p:cNvPr id="15" name="Object 14"/>
          <p:cNvSpPr/>
          <p:nvPr/>
        </p:nvSpPr>
        <p:spPr>
          <a:xfrm>
            <a:off x="6284928" y="2997125"/>
            <a:ext cx="1501312" cy="2641336"/>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For claims exceeding a certain threshold, the system escalates the approval process to an executive level for final sign-off.</a:t>
            </a:r>
            <a:endParaRPr lang="en-US" dirty="0"/>
          </a:p>
        </p:txBody>
      </p:sp>
      <p:pic>
        <p:nvPicPr>
          <p:cNvPr id="16" name="Object 15"/>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840216" y="1675981"/>
            <a:ext cx="2037840" cy="1199850"/>
          </a:xfrm>
          <a:prstGeom prst="rect">
            <a:avLst/>
          </a:prstGeom>
        </p:spPr>
      </p:pic>
      <p:sp>
        <p:nvSpPr>
          <p:cNvPr id="17" name="Object 16"/>
          <p:cNvSpPr/>
          <p:nvPr/>
        </p:nvSpPr>
        <p:spPr>
          <a:xfrm>
            <a:off x="8262463" y="2005583"/>
            <a:ext cx="1187066"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Payment Processing</a:t>
            </a:r>
            <a:endParaRPr lang="en-US" dirty="0"/>
          </a:p>
        </p:txBody>
      </p:sp>
      <p:sp>
        <p:nvSpPr>
          <p:cNvPr id="18" name="Object 17"/>
          <p:cNvSpPr/>
          <p:nvPr/>
        </p:nvSpPr>
        <p:spPr>
          <a:xfrm>
            <a:off x="8125968" y="2997125"/>
            <a:ext cx="1501312" cy="2377203"/>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Once approved, the claim is automatically processed for payment, streamlining the financial settlement of the contract.</a:t>
            </a:r>
            <a:endParaRPr lang="en-US" dirty="0"/>
          </a:p>
        </p:txBody>
      </p:sp>
      <p:pic>
        <p:nvPicPr>
          <p:cNvPr id="19" name="Object 18"/>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681290" y="1675981"/>
            <a:ext cx="2037840" cy="1199850"/>
          </a:xfrm>
          <a:prstGeom prst="rect">
            <a:avLst/>
          </a:prstGeom>
        </p:spPr>
      </p:pic>
      <p:sp>
        <p:nvSpPr>
          <p:cNvPr id="20" name="Object 19"/>
          <p:cNvSpPr/>
          <p:nvPr/>
        </p:nvSpPr>
        <p:spPr>
          <a:xfrm>
            <a:off x="10103502" y="1872266"/>
            <a:ext cx="1187066" cy="800614"/>
          </a:xfrm>
          <a:prstGeom prst="rect">
            <a:avLst/>
          </a:prstGeom>
          <a:noFill/>
        </p:spPr>
        <p:txBody>
          <a:bodyPr wrap="square" lIns="0" tIns="0" rIns="0" bIns="0" rtlCol="0" anchor="t"/>
          <a:lstStyle/>
          <a:p>
            <a:pPr algn="ctr">
              <a:lnSpc>
                <a:spcPts val="2102"/>
              </a:lnSpc>
              <a:buNone/>
            </a:pPr>
            <a:r>
              <a:rPr lang="en-US" sz="1800" b="1" kern="0" spc="-108" dirty="0">
                <a:solidFill>
                  <a:srgbClr val="333333"/>
                </a:solidFill>
                <a:latin typeface="Inter" pitchFamily="34" charset="0"/>
                <a:ea typeface="Inter" pitchFamily="34" charset="-122"/>
                <a:cs typeface="Inter" pitchFamily="34" charset="-120"/>
              </a:rPr>
              <a:t>Reporting and Analytics</a:t>
            </a:r>
            <a:endParaRPr lang="en-US" dirty="0"/>
          </a:p>
        </p:txBody>
      </p:sp>
      <p:sp>
        <p:nvSpPr>
          <p:cNvPr id="21" name="Object 20"/>
          <p:cNvSpPr/>
          <p:nvPr/>
        </p:nvSpPr>
        <p:spPr>
          <a:xfrm>
            <a:off x="9967008" y="2997125"/>
            <a:ext cx="1501312" cy="3169604"/>
          </a:xfrm>
          <a:prstGeom prst="rect">
            <a:avLst/>
          </a:prstGeom>
          <a:noFill/>
        </p:spPr>
        <p:txBody>
          <a:bodyPr wrap="square" lIns="0" tIns="0" rIns="0" bIns="0" rtlCol="0" anchor="t"/>
          <a:lstStyle/>
          <a:p>
            <a:pPr algn="l">
              <a:lnSpc>
                <a:spcPts val="2081"/>
              </a:lnSpc>
              <a:buNone/>
            </a:pPr>
            <a:r>
              <a:rPr lang="en-US" sz="1500" kern="0" spc="-30" dirty="0">
                <a:solidFill>
                  <a:srgbClr val="FFFFFF">
                    <a:alpha val="80000"/>
                  </a:srgbClr>
                </a:solidFill>
                <a:latin typeface="Inter" pitchFamily="34" charset="0"/>
                <a:ea typeface="Inter" pitchFamily="34" charset="-122"/>
                <a:cs typeface="Inter" pitchFamily="34" charset="-120"/>
              </a:rPr>
              <a:t>CMCS generates comprehensive reports and dashboards, providing visibility into the claims history, approval trends, and overall process performance.</a:t>
            </a:r>
            <a:endParaRPr lang="en-US" dirty="0"/>
          </a:p>
        </p:txBody>
      </p:sp>
      <p:sp>
        <p:nvSpPr>
          <p:cNvPr id="22" name="Object 21"/>
          <p:cNvSpPr/>
          <p:nvPr/>
        </p:nvSpPr>
        <p:spPr>
          <a:xfrm>
            <a:off x="11865183" y="6497878"/>
            <a:ext cx="133317"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222222"/>
        </a:solidFill>
        <a:effectLst/>
      </p:bgPr>
    </p:bg>
    <p:spTree>
      <p:nvGrpSpPr>
        <p:cNvPr id="1" name=""/>
        <p:cNvGrpSpPr/>
        <p:nvPr/>
      </p:nvGrpSpPr>
      <p:grpSpPr>
        <a:xfrm>
          <a:off x="0" y="0"/>
          <a:ext cx="0" cy="0"/>
          <a:chOff x="0" y="0"/>
          <a:chExt cx="0" cy="0"/>
        </a:xfrm>
      </p:grpSpPr>
      <p:sp>
        <p:nvSpPr>
          <p:cNvPr id="2" name="Object 1"/>
          <p:cNvSpPr/>
          <p:nvPr/>
        </p:nvSpPr>
        <p:spPr>
          <a:xfrm>
            <a:off x="476131" y="476131"/>
            <a:ext cx="6180180" cy="5904024"/>
          </a:xfrm>
          <a:prstGeom prst="rect">
            <a:avLst/>
          </a:prstGeom>
          <a:solidFill>
            <a:srgbClr val="22AAEE"/>
          </a:solidFill>
        </p:spPr>
        <p:txBody>
          <a:bodyPr/>
          <a:lstStyle/>
          <a:p>
            <a:endParaRPr lang="en-ZA"/>
          </a:p>
        </p:txBody>
      </p:sp>
      <p:pic>
        <p:nvPicPr>
          <p:cNvPr id="3" name="Object 2" descr="proof of execution compliance automation, in a &quot;Subtle and minimalist, with natural lighting. Modern and professional look.&quot; style"/>
          <p:cNvPicPr>
            <a:picLocks noChangeAspect="1"/>
          </p:cNvPicPr>
          <p:nvPr/>
        </p:nvPicPr>
        <p:blipFill>
          <a:blip r:embed="rId3"/>
          <a:srcRect t="2234" b="2234"/>
          <a:stretch/>
        </p:blipFill>
        <p:spPr>
          <a:xfrm>
            <a:off x="476131" y="476131"/>
            <a:ext cx="6180180" cy="5904024"/>
          </a:xfrm>
          <a:prstGeom prst="rect">
            <a:avLst/>
          </a:prstGeom>
        </p:spPr>
      </p:pic>
      <p:sp>
        <p:nvSpPr>
          <p:cNvPr id="4" name="Object 3"/>
          <p:cNvSpPr/>
          <p:nvPr/>
        </p:nvSpPr>
        <p:spPr>
          <a:xfrm>
            <a:off x="7622654" y="1383637"/>
            <a:ext cx="3599955" cy="1112242"/>
          </a:xfrm>
          <a:prstGeom prst="rect">
            <a:avLst/>
          </a:prstGeom>
          <a:noFill/>
        </p:spPr>
        <p:txBody>
          <a:bodyPr wrap="square" lIns="0" tIns="0" rIns="0" bIns="0" rtlCol="0" anchor="ctr"/>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POE Compliance Automation</a:t>
            </a:r>
            <a:endParaRPr lang="en-US" dirty="0"/>
          </a:p>
        </p:txBody>
      </p:sp>
      <p:sp>
        <p:nvSpPr>
          <p:cNvPr id="5" name="Object 4"/>
          <p:cNvSpPr/>
          <p:nvPr/>
        </p:nvSpPr>
        <p:spPr>
          <a:xfrm>
            <a:off x="7060546" y="2598485"/>
            <a:ext cx="4724171" cy="2852857"/>
          </a:xfrm>
          <a:prstGeom prst="rect">
            <a:avLst/>
          </a:prstGeom>
          <a:noFill/>
        </p:spPr>
        <p:txBody>
          <a:bodyPr wrap="square" lIns="0" tIns="0" rIns="0" bIns="0" rtlCol="0" anchor="ctr"/>
          <a:lstStyle/>
          <a:p>
            <a:pPr algn="ctr">
              <a:lnSpc>
                <a:spcPts val="2497"/>
              </a:lnSpc>
              <a:spcBef>
                <a:spcPts val="792"/>
              </a:spcBef>
              <a:buNone/>
            </a:pPr>
            <a:r>
              <a:rPr lang="en-US" sz="1800" kern="0" spc="-36" dirty="0">
                <a:solidFill>
                  <a:srgbClr val="FFFFFF">
                    <a:alpha val="80000"/>
                  </a:srgbClr>
                </a:solidFill>
                <a:latin typeface="Inter" pitchFamily="34" charset="0"/>
                <a:ea typeface="Inter" pitchFamily="34" charset="-122"/>
                <a:cs typeface="Inter" pitchFamily="34" charset="-120"/>
              </a:rPr>
              <a:t>CMCS automates the Proof of Execution (POE) compliance process by seamlessly integrating with your contract management workflows. Through intelligent document processing and electronic signature capabilities, CMCS ensures that all required documentation and approvals are captured and archived, providing a comprehensive audit trail to meet regulatory requirements.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222222"/>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CMCS in Action</a:t>
            </a:r>
            <a:endParaRPr lang="en-US" dirty="0"/>
          </a:p>
        </p:txBody>
      </p:sp>
      <p:sp>
        <p:nvSpPr>
          <p:cNvPr id="3" name="Object 2"/>
          <p:cNvSpPr/>
          <p:nvPr/>
        </p:nvSpPr>
        <p:spPr>
          <a:xfrm>
            <a:off x="476131" y="1590277"/>
            <a:ext cx="2666333" cy="3190077"/>
          </a:xfrm>
          <a:prstGeom prst="rect">
            <a:avLst/>
          </a:prstGeom>
          <a:solidFill>
            <a:srgbClr val="FFD9AD"/>
          </a:solidFill>
        </p:spPr>
        <p:txBody>
          <a:bodyPr/>
          <a:lstStyle/>
          <a:p>
            <a:endParaRPr lang="en-ZA"/>
          </a:p>
        </p:txBody>
      </p:sp>
      <p:pic>
        <p:nvPicPr>
          <p:cNvPr id="4" name="Object 3" descr="image.png"/>
          <p:cNvPicPr>
            <a:picLocks noChangeAspect="1"/>
          </p:cNvPicPr>
          <p:nvPr/>
        </p:nvPicPr>
        <p:blipFill>
          <a:blip r:embed="rId3"/>
          <a:srcRect l="9014" r="47184"/>
          <a:stretch/>
        </p:blipFill>
        <p:spPr>
          <a:xfrm>
            <a:off x="476131" y="1590277"/>
            <a:ext cx="2666333" cy="3190077"/>
          </a:xfrm>
          <a:prstGeom prst="rect">
            <a:avLst/>
          </a:prstGeom>
        </p:spPr>
      </p:pic>
      <p:sp>
        <p:nvSpPr>
          <p:cNvPr id="5" name="Object 4"/>
          <p:cNvSpPr/>
          <p:nvPr/>
        </p:nvSpPr>
        <p:spPr>
          <a:xfrm>
            <a:off x="342814" y="4924265"/>
            <a:ext cx="2932967"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Streamlined Claims Submission</a:t>
            </a:r>
            <a:endParaRPr lang="en-US" dirty="0"/>
          </a:p>
        </p:txBody>
      </p:sp>
      <p:sp>
        <p:nvSpPr>
          <p:cNvPr id="6" name="Object 5"/>
          <p:cNvSpPr/>
          <p:nvPr/>
        </p:nvSpPr>
        <p:spPr>
          <a:xfrm>
            <a:off x="342814" y="5535260"/>
            <a:ext cx="2932967" cy="528267"/>
          </a:xfrm>
          <a:prstGeom prst="rect">
            <a:avLst/>
          </a:prstGeom>
          <a:noFill/>
        </p:spPr>
        <p:txBody>
          <a:bodyPr wrap="square" lIns="0" tIns="0" rIns="0" bIns="0" rtlCol="0" anchor="t"/>
          <a:lstStyle/>
          <a:p>
            <a:pPr algn="ctr">
              <a:lnSpc>
                <a:spcPts val="2081"/>
              </a:lnSpc>
              <a:spcBef>
                <a:spcPts val="596"/>
              </a:spcBef>
              <a:buNone/>
            </a:pPr>
            <a:r>
              <a:rPr lang="en-US" sz="1500" kern="0" spc="-30" dirty="0">
                <a:solidFill>
                  <a:srgbClr val="FFFFFF">
                    <a:alpha val="80000"/>
                  </a:srgbClr>
                </a:solidFill>
                <a:latin typeface="Inter" pitchFamily="34" charset="0"/>
                <a:ea typeface="Inter" pitchFamily="34" charset="-122"/>
                <a:cs typeface="Inter" pitchFamily="34" charset="-120"/>
              </a:rPr>
              <a:t>A user-friendly interface for seamless claims submission</a:t>
            </a:r>
            <a:endParaRPr lang="en-US" dirty="0"/>
          </a:p>
        </p:txBody>
      </p:sp>
      <p:sp>
        <p:nvSpPr>
          <p:cNvPr id="7" name="Object 6"/>
          <p:cNvSpPr/>
          <p:nvPr/>
        </p:nvSpPr>
        <p:spPr>
          <a:xfrm>
            <a:off x="3332917" y="1590277"/>
            <a:ext cx="2666333" cy="3190077"/>
          </a:xfrm>
          <a:prstGeom prst="rect">
            <a:avLst/>
          </a:prstGeom>
          <a:solidFill>
            <a:srgbClr val="FFD9AD"/>
          </a:solidFill>
        </p:spPr>
        <p:txBody>
          <a:bodyPr/>
          <a:lstStyle/>
          <a:p>
            <a:endParaRPr lang="en-ZA"/>
          </a:p>
        </p:txBody>
      </p:sp>
      <p:pic>
        <p:nvPicPr>
          <p:cNvPr id="8" name="Object 7" descr="image.png"/>
          <p:cNvPicPr>
            <a:picLocks noChangeAspect="1"/>
          </p:cNvPicPr>
          <p:nvPr/>
        </p:nvPicPr>
        <p:blipFill>
          <a:blip r:embed="rId4"/>
          <a:srcRect l="22379" r="22379"/>
          <a:stretch/>
        </p:blipFill>
        <p:spPr>
          <a:xfrm>
            <a:off x="3332917" y="1590277"/>
            <a:ext cx="2666333" cy="3190077"/>
          </a:xfrm>
          <a:prstGeom prst="rect">
            <a:avLst/>
          </a:prstGeom>
        </p:spPr>
      </p:pic>
      <p:sp>
        <p:nvSpPr>
          <p:cNvPr id="9" name="Object 8"/>
          <p:cNvSpPr/>
          <p:nvPr/>
        </p:nvSpPr>
        <p:spPr>
          <a:xfrm>
            <a:off x="3199600" y="4924265"/>
            <a:ext cx="2932967"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Automated Approval Workflow</a:t>
            </a:r>
            <a:endParaRPr lang="en-US" dirty="0"/>
          </a:p>
        </p:txBody>
      </p:sp>
      <p:sp>
        <p:nvSpPr>
          <p:cNvPr id="10" name="Object 9"/>
          <p:cNvSpPr/>
          <p:nvPr/>
        </p:nvSpPr>
        <p:spPr>
          <a:xfrm>
            <a:off x="3199600" y="5535260"/>
            <a:ext cx="2932967" cy="528267"/>
          </a:xfrm>
          <a:prstGeom prst="rect">
            <a:avLst/>
          </a:prstGeom>
          <a:noFill/>
        </p:spPr>
        <p:txBody>
          <a:bodyPr wrap="square" lIns="0" tIns="0" rIns="0" bIns="0" rtlCol="0" anchor="t"/>
          <a:lstStyle/>
          <a:p>
            <a:pPr algn="ctr">
              <a:lnSpc>
                <a:spcPts val="2081"/>
              </a:lnSpc>
              <a:spcBef>
                <a:spcPts val="596"/>
              </a:spcBef>
              <a:buNone/>
            </a:pPr>
            <a:r>
              <a:rPr lang="en-US" sz="1500" kern="0" spc="-30" dirty="0">
                <a:solidFill>
                  <a:srgbClr val="FFFFFF">
                    <a:alpha val="80000"/>
                  </a:srgbClr>
                </a:solidFill>
                <a:latin typeface="Inter" pitchFamily="34" charset="0"/>
                <a:ea typeface="Inter" pitchFamily="34" charset="-122"/>
                <a:cs typeface="Inter" pitchFamily="34" charset="-120"/>
              </a:rPr>
              <a:t>Visualizing the step-by-step approval process within CMCS</a:t>
            </a:r>
            <a:endParaRPr lang="en-US" dirty="0"/>
          </a:p>
        </p:txBody>
      </p:sp>
      <p:sp>
        <p:nvSpPr>
          <p:cNvPr id="11" name="Object 10"/>
          <p:cNvSpPr/>
          <p:nvPr/>
        </p:nvSpPr>
        <p:spPr>
          <a:xfrm>
            <a:off x="6189702" y="1590277"/>
            <a:ext cx="2666333" cy="3190077"/>
          </a:xfrm>
          <a:prstGeom prst="rect">
            <a:avLst/>
          </a:prstGeom>
          <a:solidFill>
            <a:srgbClr val="FFD9AD"/>
          </a:solidFill>
        </p:spPr>
        <p:txBody>
          <a:bodyPr/>
          <a:lstStyle/>
          <a:p>
            <a:endParaRPr lang="en-ZA"/>
          </a:p>
        </p:txBody>
      </p:sp>
      <p:pic>
        <p:nvPicPr>
          <p:cNvPr id="12" name="Object 11" descr="image.png"/>
          <p:cNvPicPr>
            <a:picLocks noChangeAspect="1"/>
          </p:cNvPicPr>
          <p:nvPr/>
        </p:nvPicPr>
        <p:blipFill>
          <a:blip r:embed="rId5"/>
          <a:srcRect l="13089" r="25757"/>
          <a:stretch/>
        </p:blipFill>
        <p:spPr>
          <a:xfrm>
            <a:off x="6189702" y="1590277"/>
            <a:ext cx="2666333" cy="3190077"/>
          </a:xfrm>
          <a:prstGeom prst="rect">
            <a:avLst/>
          </a:prstGeom>
        </p:spPr>
      </p:pic>
      <p:sp>
        <p:nvSpPr>
          <p:cNvPr id="13" name="Object 12"/>
          <p:cNvSpPr/>
          <p:nvPr/>
        </p:nvSpPr>
        <p:spPr>
          <a:xfrm>
            <a:off x="6056386" y="4924265"/>
            <a:ext cx="2932967" cy="266871"/>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Real-Time Data Insights</a:t>
            </a:r>
            <a:endParaRPr lang="en-US" dirty="0"/>
          </a:p>
        </p:txBody>
      </p:sp>
      <p:sp>
        <p:nvSpPr>
          <p:cNvPr id="14" name="Object 13"/>
          <p:cNvSpPr/>
          <p:nvPr/>
        </p:nvSpPr>
        <p:spPr>
          <a:xfrm>
            <a:off x="6056386" y="5268389"/>
            <a:ext cx="2932967" cy="792401"/>
          </a:xfrm>
          <a:prstGeom prst="rect">
            <a:avLst/>
          </a:prstGeom>
          <a:noFill/>
        </p:spPr>
        <p:txBody>
          <a:bodyPr wrap="square" lIns="0" tIns="0" rIns="0" bIns="0" rtlCol="0" anchor="t"/>
          <a:lstStyle/>
          <a:p>
            <a:pPr algn="ctr">
              <a:lnSpc>
                <a:spcPts val="2081"/>
              </a:lnSpc>
              <a:spcBef>
                <a:spcPts val="596"/>
              </a:spcBef>
              <a:buNone/>
            </a:pPr>
            <a:r>
              <a:rPr lang="en-US" sz="1500" kern="0" spc="-30" dirty="0">
                <a:solidFill>
                  <a:srgbClr val="FFFFFF">
                    <a:alpha val="80000"/>
                  </a:srgbClr>
                </a:solidFill>
                <a:latin typeface="Inter" pitchFamily="34" charset="0"/>
                <a:ea typeface="Inter" pitchFamily="34" charset="-122"/>
                <a:cs typeface="Inter" pitchFamily="34" charset="-120"/>
              </a:rPr>
              <a:t>Dashboards providing data-driven insights to optimize performance</a:t>
            </a:r>
            <a:endParaRPr lang="en-US" dirty="0"/>
          </a:p>
        </p:txBody>
      </p:sp>
      <p:sp>
        <p:nvSpPr>
          <p:cNvPr id="15" name="Object 14"/>
          <p:cNvSpPr/>
          <p:nvPr/>
        </p:nvSpPr>
        <p:spPr>
          <a:xfrm>
            <a:off x="9046488" y="1590277"/>
            <a:ext cx="2666333" cy="3190077"/>
          </a:xfrm>
          <a:prstGeom prst="rect">
            <a:avLst/>
          </a:prstGeom>
          <a:solidFill>
            <a:srgbClr val="FFD9AD"/>
          </a:solidFill>
        </p:spPr>
        <p:txBody>
          <a:bodyPr/>
          <a:lstStyle/>
          <a:p>
            <a:endParaRPr lang="en-ZA"/>
          </a:p>
        </p:txBody>
      </p:sp>
      <p:pic>
        <p:nvPicPr>
          <p:cNvPr id="16" name="Object 15" descr="image.png"/>
          <p:cNvPicPr>
            <a:picLocks noChangeAspect="1"/>
          </p:cNvPicPr>
          <p:nvPr/>
        </p:nvPicPr>
        <p:blipFill>
          <a:blip r:embed="rId6"/>
          <a:srcRect l="6319" r="39080"/>
          <a:stretch/>
        </p:blipFill>
        <p:spPr>
          <a:xfrm>
            <a:off x="9046488" y="1590277"/>
            <a:ext cx="2666333" cy="3190077"/>
          </a:xfrm>
          <a:prstGeom prst="rect">
            <a:avLst/>
          </a:prstGeom>
        </p:spPr>
      </p:pic>
      <p:sp>
        <p:nvSpPr>
          <p:cNvPr id="17" name="Object 16"/>
          <p:cNvSpPr/>
          <p:nvPr/>
        </p:nvSpPr>
        <p:spPr>
          <a:xfrm>
            <a:off x="8913171" y="4924265"/>
            <a:ext cx="2932967" cy="266871"/>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Seamless POE Compliance</a:t>
            </a:r>
            <a:endParaRPr lang="en-US" dirty="0"/>
          </a:p>
        </p:txBody>
      </p:sp>
      <p:sp>
        <p:nvSpPr>
          <p:cNvPr id="18" name="Object 17"/>
          <p:cNvSpPr/>
          <p:nvPr/>
        </p:nvSpPr>
        <p:spPr>
          <a:xfrm>
            <a:off x="8913171" y="5268389"/>
            <a:ext cx="2932967" cy="528267"/>
          </a:xfrm>
          <a:prstGeom prst="rect">
            <a:avLst/>
          </a:prstGeom>
          <a:noFill/>
        </p:spPr>
        <p:txBody>
          <a:bodyPr wrap="square" lIns="0" tIns="0" rIns="0" bIns="0" rtlCol="0" anchor="t"/>
          <a:lstStyle/>
          <a:p>
            <a:pPr algn="ctr">
              <a:lnSpc>
                <a:spcPts val="2081"/>
              </a:lnSpc>
              <a:spcBef>
                <a:spcPts val="596"/>
              </a:spcBef>
              <a:buNone/>
            </a:pPr>
            <a:r>
              <a:rPr lang="en-US" sz="1500" kern="0" spc="-30" dirty="0">
                <a:solidFill>
                  <a:srgbClr val="FFFFFF">
                    <a:alpha val="80000"/>
                  </a:srgbClr>
                </a:solidFill>
                <a:latin typeface="Inter" pitchFamily="34" charset="0"/>
                <a:ea typeface="Inter" pitchFamily="34" charset="-122"/>
                <a:cs typeface="Inter" pitchFamily="34" charset="-120"/>
              </a:rPr>
              <a:t>Automated compliance with Proof of Execution requirements</a:t>
            </a:r>
            <a:endParaRPr lang="en-US" dirty="0"/>
          </a:p>
        </p:txBody>
      </p:sp>
      <p:sp>
        <p:nvSpPr>
          <p:cNvPr id="19" name="Object 18"/>
          <p:cNvSpPr/>
          <p:nvPr/>
        </p:nvSpPr>
        <p:spPr>
          <a:xfrm>
            <a:off x="11874706" y="6497878"/>
            <a:ext cx="123794"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222222"/>
        </a:solidFill>
        <a:effectLst/>
      </p:bgPr>
    </p:bg>
    <p:spTree>
      <p:nvGrpSpPr>
        <p:cNvPr id="1" name=""/>
        <p:cNvGrpSpPr/>
        <p:nvPr/>
      </p:nvGrpSpPr>
      <p:grpSpPr>
        <a:xfrm>
          <a:off x="0" y="0"/>
          <a:ext cx="0" cy="0"/>
          <a:chOff x="0" y="0"/>
          <a:chExt cx="0" cy="0"/>
        </a:xfrm>
      </p:grpSpPr>
      <p:sp>
        <p:nvSpPr>
          <p:cNvPr id="2" name="Object 1"/>
          <p:cNvSpPr/>
          <p:nvPr/>
        </p:nvSpPr>
        <p:spPr>
          <a:xfrm>
            <a:off x="0" y="379000"/>
            <a:ext cx="12188952" cy="556121"/>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Key Statistics</a:t>
            </a:r>
            <a:endParaRPr lang="en-US" dirty="0"/>
          </a:p>
        </p:txBody>
      </p:sp>
      <p:sp>
        <p:nvSpPr>
          <p:cNvPr id="3" name="Object 2"/>
          <p:cNvSpPr/>
          <p:nvPr/>
        </p:nvSpPr>
        <p:spPr>
          <a:xfrm>
            <a:off x="0" y="1034752"/>
            <a:ext cx="12188952" cy="330197"/>
          </a:xfrm>
          <a:prstGeom prst="rect">
            <a:avLst/>
          </a:prstGeom>
          <a:noFill/>
        </p:spPr>
        <p:txBody>
          <a:bodyPr wrap="square" lIns="0" tIns="0" rIns="0" bIns="0" rtlCol="0" anchor="t"/>
          <a:lstStyle/>
          <a:p>
            <a:pPr algn="ctr">
              <a:lnSpc>
                <a:spcPts val="2600"/>
              </a:lnSpc>
              <a:spcBef>
                <a:spcPts val="769"/>
              </a:spcBef>
              <a:buNone/>
            </a:pPr>
            <a:r>
              <a:rPr lang="en-US" sz="1875" kern="0" spc="-37" dirty="0">
                <a:solidFill>
                  <a:srgbClr val="FFFFFF">
                    <a:alpha val="80000"/>
                  </a:srgbClr>
                </a:solidFill>
                <a:latin typeface="Inter" pitchFamily="34" charset="0"/>
                <a:ea typeface="Inter" pitchFamily="34" charset="-122"/>
                <a:cs typeface="Inter" pitchFamily="34" charset="-120"/>
              </a:rPr>
              <a:t>Percentage improvements in key performance metrics after CMCS implementation</a:t>
            </a:r>
            <a:endParaRPr lang="en-US" dirty="0"/>
          </a:p>
        </p:txBody>
      </p:sp>
      <p:pic>
        <p:nvPicPr>
          <p:cNvPr id="4" name="Object 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6128" y="2473262"/>
            <a:ext cx="2094976" cy="2104499"/>
          </a:xfrm>
          <a:prstGeom prst="rect">
            <a:avLst/>
          </a:prstGeom>
        </p:spPr>
      </p:pic>
      <p:pic>
        <p:nvPicPr>
          <p:cNvPr id="5" name="Object 4"/>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76128" y="2473262"/>
            <a:ext cx="2094976" cy="2104499"/>
          </a:xfrm>
          <a:prstGeom prst="rect">
            <a:avLst/>
          </a:prstGeom>
        </p:spPr>
      </p:pic>
      <p:sp>
        <p:nvSpPr>
          <p:cNvPr id="6" name="Object 5"/>
          <p:cNvSpPr/>
          <p:nvPr/>
        </p:nvSpPr>
        <p:spPr>
          <a:xfrm>
            <a:off x="727528" y="3247451"/>
            <a:ext cx="1592182" cy="556121"/>
          </a:xfrm>
          <a:prstGeom prst="rect">
            <a:avLst/>
          </a:prstGeom>
          <a:noFill/>
        </p:spPr>
        <p:txBody>
          <a:bodyPr wrap="square" lIns="0" tIns="0" rIns="0" bIns="0" rtlCol="0" anchor="ctr"/>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75%</a:t>
            </a:r>
            <a:endParaRPr lang="en-US" dirty="0"/>
          </a:p>
        </p:txBody>
      </p:sp>
      <p:sp>
        <p:nvSpPr>
          <p:cNvPr id="7" name="Object 6"/>
          <p:cNvSpPr/>
          <p:nvPr/>
        </p:nvSpPr>
        <p:spPr>
          <a:xfrm>
            <a:off x="371382" y="4712149"/>
            <a:ext cx="2304474"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Claims Processing Time</a:t>
            </a:r>
            <a:endParaRPr lang="en-US" dirty="0"/>
          </a:p>
        </p:txBody>
      </p:sp>
      <p:pic>
        <p:nvPicPr>
          <p:cNvPr id="8" name="Object 7"/>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523369" y="2473262"/>
            <a:ext cx="2104499" cy="2104499"/>
          </a:xfrm>
          <a:prstGeom prst="rect">
            <a:avLst/>
          </a:prstGeom>
        </p:spPr>
      </p:pic>
      <p:pic>
        <p:nvPicPr>
          <p:cNvPr id="9" name="Object 8"/>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523369" y="2473262"/>
            <a:ext cx="2094976" cy="2104499"/>
          </a:xfrm>
          <a:prstGeom prst="rect">
            <a:avLst/>
          </a:prstGeom>
        </p:spPr>
      </p:pic>
      <p:sp>
        <p:nvSpPr>
          <p:cNvPr id="10" name="Object 9"/>
          <p:cNvSpPr/>
          <p:nvPr/>
        </p:nvSpPr>
        <p:spPr>
          <a:xfrm>
            <a:off x="3774766" y="3247451"/>
            <a:ext cx="1592182" cy="556121"/>
          </a:xfrm>
          <a:prstGeom prst="rect">
            <a:avLst/>
          </a:prstGeom>
          <a:noFill/>
        </p:spPr>
        <p:txBody>
          <a:bodyPr wrap="square" lIns="0" tIns="0" rIns="0" bIns="0" rtlCol="0" anchor="ctr"/>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85%</a:t>
            </a:r>
            <a:endParaRPr lang="en-US" dirty="0"/>
          </a:p>
        </p:txBody>
      </p:sp>
      <p:sp>
        <p:nvSpPr>
          <p:cNvPr id="11" name="Object 10"/>
          <p:cNvSpPr/>
          <p:nvPr/>
        </p:nvSpPr>
        <p:spPr>
          <a:xfrm>
            <a:off x="3418620" y="4712149"/>
            <a:ext cx="2304474" cy="533743"/>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Manual Effort Reduction</a:t>
            </a:r>
            <a:endParaRPr lang="en-US" dirty="0"/>
          </a:p>
        </p:txBody>
      </p:sp>
      <p:pic>
        <p:nvPicPr>
          <p:cNvPr id="12" name="Object 11"/>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570610" y="2473262"/>
            <a:ext cx="2094976" cy="2104499"/>
          </a:xfrm>
          <a:prstGeom prst="rect">
            <a:avLst/>
          </a:prstGeom>
        </p:spPr>
      </p:pic>
      <p:pic>
        <p:nvPicPr>
          <p:cNvPr id="13" name="Object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570563" y="2473262"/>
            <a:ext cx="2094976" cy="2104499"/>
          </a:xfrm>
          <a:prstGeom prst="rect">
            <a:avLst/>
          </a:prstGeom>
        </p:spPr>
      </p:pic>
      <p:sp>
        <p:nvSpPr>
          <p:cNvPr id="14" name="Object 13"/>
          <p:cNvSpPr/>
          <p:nvPr/>
        </p:nvSpPr>
        <p:spPr>
          <a:xfrm>
            <a:off x="6822004" y="3247451"/>
            <a:ext cx="1592182" cy="556121"/>
          </a:xfrm>
          <a:prstGeom prst="rect">
            <a:avLst/>
          </a:prstGeom>
          <a:noFill/>
        </p:spPr>
        <p:txBody>
          <a:bodyPr wrap="square" lIns="0" tIns="0" rIns="0" bIns="0" rtlCol="0" anchor="ctr"/>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95%</a:t>
            </a:r>
            <a:endParaRPr lang="en-US" dirty="0"/>
          </a:p>
        </p:txBody>
      </p:sp>
      <p:sp>
        <p:nvSpPr>
          <p:cNvPr id="15" name="Object 14"/>
          <p:cNvSpPr/>
          <p:nvPr/>
        </p:nvSpPr>
        <p:spPr>
          <a:xfrm>
            <a:off x="6465858" y="4712149"/>
            <a:ext cx="2304474" cy="266871"/>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Compliance Rate</a:t>
            </a:r>
            <a:endParaRPr lang="en-US" dirty="0"/>
          </a:p>
        </p:txBody>
      </p:sp>
      <p:pic>
        <p:nvPicPr>
          <p:cNvPr id="16" name="Object 15"/>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9617851" y="2473262"/>
            <a:ext cx="2094976" cy="2104499"/>
          </a:xfrm>
          <a:prstGeom prst="rect">
            <a:avLst/>
          </a:prstGeom>
        </p:spPr>
      </p:pic>
      <p:pic>
        <p:nvPicPr>
          <p:cNvPr id="17" name="Object 16"/>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617851" y="2473262"/>
            <a:ext cx="2094976" cy="2104499"/>
          </a:xfrm>
          <a:prstGeom prst="rect">
            <a:avLst/>
          </a:prstGeom>
        </p:spPr>
      </p:pic>
      <p:sp>
        <p:nvSpPr>
          <p:cNvPr id="18" name="Object 17"/>
          <p:cNvSpPr/>
          <p:nvPr/>
        </p:nvSpPr>
        <p:spPr>
          <a:xfrm>
            <a:off x="9869242" y="3247451"/>
            <a:ext cx="1592182" cy="556121"/>
          </a:xfrm>
          <a:prstGeom prst="rect">
            <a:avLst/>
          </a:prstGeom>
          <a:noFill/>
        </p:spPr>
        <p:txBody>
          <a:bodyPr wrap="square" lIns="0" tIns="0" rIns="0" bIns="0" rtlCol="0" anchor="ctr"/>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90%</a:t>
            </a:r>
            <a:endParaRPr lang="en-US" dirty="0"/>
          </a:p>
        </p:txBody>
      </p:sp>
      <p:sp>
        <p:nvSpPr>
          <p:cNvPr id="19" name="Object 18"/>
          <p:cNvSpPr/>
          <p:nvPr/>
        </p:nvSpPr>
        <p:spPr>
          <a:xfrm>
            <a:off x="9513096" y="4712149"/>
            <a:ext cx="2304474" cy="266871"/>
          </a:xfrm>
          <a:prstGeom prst="rect">
            <a:avLst/>
          </a:prstGeom>
          <a:noFill/>
        </p:spPr>
        <p:txBody>
          <a:bodyPr wrap="square" lIns="0" tIns="0" rIns="0" bIns="0" rtlCol="0" anchor="t"/>
          <a:lstStyle/>
          <a:p>
            <a:pPr algn="ctr">
              <a:lnSpc>
                <a:spcPts val="2102"/>
              </a:lnSpc>
              <a:buNone/>
            </a:pPr>
            <a:r>
              <a:rPr lang="en-US" sz="1800" b="1" kern="0" spc="-108" dirty="0">
                <a:solidFill>
                  <a:srgbClr val="FFFFFF"/>
                </a:solidFill>
                <a:latin typeface="Inter" pitchFamily="34" charset="0"/>
                <a:ea typeface="Inter" pitchFamily="34" charset="-122"/>
                <a:cs typeface="Inter" pitchFamily="34" charset="-120"/>
              </a:rPr>
              <a:t>Customer Satisfaction</a:t>
            </a:r>
            <a:endParaRPr lang="en-US" dirty="0"/>
          </a:p>
        </p:txBody>
      </p:sp>
      <p:sp>
        <p:nvSpPr>
          <p:cNvPr id="20" name="Object 19"/>
          <p:cNvSpPr/>
          <p:nvPr/>
        </p:nvSpPr>
        <p:spPr>
          <a:xfrm>
            <a:off x="11865183" y="6497878"/>
            <a:ext cx="133317"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222222"/>
        </a:solidFill>
        <a:effectLst/>
      </p:bgPr>
    </p:bg>
    <p:spTree>
      <p:nvGrpSpPr>
        <p:cNvPr id="1" name=""/>
        <p:cNvGrpSpPr/>
        <p:nvPr/>
      </p:nvGrpSpPr>
      <p:grpSpPr>
        <a:xfrm>
          <a:off x="0" y="0"/>
          <a:ext cx="0" cy="0"/>
          <a:chOff x="0" y="0"/>
          <a:chExt cx="0" cy="0"/>
        </a:xfrm>
      </p:grpSpPr>
      <p:sp>
        <p:nvSpPr>
          <p:cNvPr id="2" name="Object 1"/>
          <p:cNvSpPr/>
          <p:nvPr/>
        </p:nvSpPr>
        <p:spPr>
          <a:xfrm>
            <a:off x="5239914" y="379000"/>
            <a:ext cx="5356199" cy="1112242"/>
          </a:xfrm>
          <a:prstGeom prst="rect">
            <a:avLst/>
          </a:prstGeom>
          <a:noFill/>
        </p:spPr>
        <p:txBody>
          <a:bodyPr wrap="square" lIns="0" tIns="0" rIns="0" bIns="0" rtlCol="0" anchor="t"/>
          <a:lstStyle/>
          <a:p>
            <a:pPr algn="ctr">
              <a:lnSpc>
                <a:spcPts val="4380"/>
              </a:lnSpc>
              <a:buNone/>
            </a:pPr>
            <a:r>
              <a:rPr lang="en-US" sz="3750" b="1" kern="0" spc="-225" dirty="0">
                <a:solidFill>
                  <a:srgbClr val="FFFFFF"/>
                </a:solidFill>
                <a:latin typeface="Inter" pitchFamily="34" charset="0"/>
                <a:ea typeface="Inter" pitchFamily="34" charset="-122"/>
                <a:cs typeface="Inter" pitchFamily="34" charset="-120"/>
              </a:rPr>
              <a:t>Reliable, Secure, and Ready for Your Institution </a:t>
            </a:r>
            <a:endParaRPr lang="en-US" dirty="0"/>
          </a:p>
        </p:txBody>
      </p:sp>
      <p:sp>
        <p:nvSpPr>
          <p:cNvPr id="3" name="Object 2"/>
          <p:cNvSpPr/>
          <p:nvPr/>
        </p:nvSpPr>
        <p:spPr>
          <a:xfrm>
            <a:off x="0" y="0"/>
            <a:ext cx="3647179" cy="6856286"/>
          </a:xfrm>
          <a:prstGeom prst="rect">
            <a:avLst/>
          </a:prstGeom>
          <a:solidFill>
            <a:srgbClr val="000000">
              <a:alpha val="0"/>
            </a:srgbClr>
          </a:solidFill>
        </p:spPr>
        <p:txBody>
          <a:bodyPr/>
          <a:lstStyle/>
          <a:p>
            <a:endParaRPr lang="en-ZA"/>
          </a:p>
        </p:txBody>
      </p:sp>
      <p:sp>
        <p:nvSpPr>
          <p:cNvPr id="5" name="Object 4"/>
          <p:cNvSpPr/>
          <p:nvPr/>
        </p:nvSpPr>
        <p:spPr>
          <a:xfrm>
            <a:off x="4123310" y="2152112"/>
            <a:ext cx="3699529" cy="1828343"/>
          </a:xfrm>
          <a:prstGeom prst="rect">
            <a:avLst/>
          </a:prstGeom>
          <a:solidFill>
            <a:srgbClr val="FFFFFF"/>
          </a:solidFill>
        </p:spPr>
        <p:txBody>
          <a:bodyPr/>
          <a:lstStyle/>
          <a:p>
            <a:endParaRPr lang="en-ZA"/>
          </a:p>
        </p:txBody>
      </p:sp>
      <p:sp>
        <p:nvSpPr>
          <p:cNvPr id="6" name="Object 5"/>
          <p:cNvSpPr/>
          <p:nvPr/>
        </p:nvSpPr>
        <p:spPr>
          <a:xfrm>
            <a:off x="4408988" y="2388273"/>
            <a:ext cx="3545616" cy="283536"/>
          </a:xfrm>
          <a:prstGeom prst="rect">
            <a:avLst/>
          </a:prstGeom>
          <a:noFill/>
        </p:spPr>
        <p:txBody>
          <a:bodyPr wrap="square" lIns="0" tIns="0" rIns="0" bIns="0" rtlCol="0" anchor="t"/>
          <a:lstStyle/>
          <a:p>
            <a:pPr algn="l">
              <a:lnSpc>
                <a:spcPts val="2234"/>
              </a:lnSpc>
              <a:buNone/>
            </a:pPr>
            <a:r>
              <a:rPr lang="en-US" sz="1913" b="1" kern="0" spc="-115" dirty="0">
                <a:solidFill>
                  <a:srgbClr val="333333"/>
                </a:solidFill>
                <a:latin typeface="Inter" pitchFamily="34" charset="0"/>
                <a:ea typeface="Inter" pitchFamily="34" charset="-122"/>
                <a:cs typeface="Inter" pitchFamily="34" charset="-120"/>
              </a:rPr>
              <a:t>Technical Stack  </a:t>
            </a:r>
            <a:endParaRPr lang="en-US" dirty="0"/>
          </a:p>
        </p:txBody>
      </p:sp>
      <p:sp>
        <p:nvSpPr>
          <p:cNvPr id="7" name="Object 6"/>
          <p:cNvSpPr/>
          <p:nvPr/>
        </p:nvSpPr>
        <p:spPr>
          <a:xfrm>
            <a:off x="4408988" y="2773225"/>
            <a:ext cx="3545616" cy="742764"/>
          </a:xfrm>
          <a:prstGeom prst="rect">
            <a:avLst/>
          </a:prstGeom>
          <a:noFill/>
        </p:spPr>
        <p:txBody>
          <a:bodyPr wrap="square" lIns="0" tIns="0" rIns="0" bIns="0" rtlCol="0" anchor="t"/>
          <a:lstStyle/>
          <a:p>
            <a:pPr algn="l">
              <a:lnSpc>
                <a:spcPts val="1951"/>
              </a:lnSpc>
              <a:spcBef>
                <a:spcPts val="783"/>
              </a:spcBef>
              <a:buNone/>
            </a:pPr>
            <a:r>
              <a:rPr lang="en-US" sz="1406" kern="0" spc="-29" dirty="0">
                <a:solidFill>
                  <a:srgbClr val="000000">
                    <a:alpha val="56000"/>
                  </a:srgbClr>
                </a:solidFill>
                <a:latin typeface="Inter" pitchFamily="34" charset="0"/>
                <a:ea typeface="Inter" pitchFamily="34" charset="-122"/>
                <a:cs typeface="Inter" pitchFamily="34" charset="-120"/>
              </a:rPr>
              <a:t>Built on </a:t>
            </a:r>
            <a:r>
              <a:rPr lang="en-US" sz="1406" b="1" kern="0" spc="-29" dirty="0">
                <a:solidFill>
                  <a:srgbClr val="000000">
                    <a:alpha val="56000"/>
                  </a:srgbClr>
                </a:solidFill>
                <a:latin typeface="Inter" pitchFamily="34" charset="0"/>
                <a:ea typeface="Inter" pitchFamily="34" charset="-122"/>
                <a:cs typeface="Inter" pitchFamily="34" charset="-120"/>
              </a:rPr>
              <a:t>ASP.NET Core MVC</a:t>
            </a:r>
            <a:r>
              <a:rPr lang="en-US" sz="1406" kern="0" spc="-29" dirty="0">
                <a:solidFill>
                  <a:srgbClr val="000000">
                    <a:alpha val="56000"/>
                  </a:srgbClr>
                </a:solidFill>
                <a:latin typeface="Inter" pitchFamily="34" charset="0"/>
                <a:ea typeface="Inter" pitchFamily="34" charset="-122"/>
                <a:cs typeface="Inter" pitchFamily="34" charset="-120"/>
              </a:rPr>
              <a:t> and </a:t>
            </a:r>
            <a:r>
              <a:rPr lang="en-US" sz="1406" b="1" kern="0" spc="-29" dirty="0">
                <a:solidFill>
                  <a:srgbClr val="000000">
                    <a:alpha val="56000"/>
                  </a:srgbClr>
                </a:solidFill>
                <a:latin typeface="Inter" pitchFamily="34" charset="0"/>
                <a:ea typeface="Inter" pitchFamily="34" charset="-122"/>
                <a:cs typeface="Inter" pitchFamily="34" charset="-120"/>
              </a:rPr>
              <a:t>C#</a:t>
            </a:r>
            <a:r>
              <a:rPr lang="en-US" sz="1406" kern="0" spc="-29" dirty="0">
                <a:solidFill>
                  <a:srgbClr val="000000">
                    <a:alpha val="56000"/>
                  </a:srgbClr>
                </a:solidFill>
                <a:latin typeface="Inter" pitchFamily="34" charset="0"/>
                <a:ea typeface="Inter" pitchFamily="34" charset="-122"/>
                <a:cs typeface="Inter" pitchFamily="34" charset="-120"/>
              </a:rPr>
              <a:t> for security, scalability, and ease of integration with existing systems.  </a:t>
            </a:r>
            <a:endParaRPr lang="en-US" dirty="0"/>
          </a:p>
        </p:txBody>
      </p:sp>
      <p:sp>
        <p:nvSpPr>
          <p:cNvPr id="8" name="Object 7"/>
          <p:cNvSpPr/>
          <p:nvPr/>
        </p:nvSpPr>
        <p:spPr>
          <a:xfrm>
            <a:off x="8013292" y="2152112"/>
            <a:ext cx="3699529" cy="1828343"/>
          </a:xfrm>
          <a:prstGeom prst="rect">
            <a:avLst/>
          </a:prstGeom>
          <a:solidFill>
            <a:srgbClr val="FFFFFF"/>
          </a:solidFill>
        </p:spPr>
        <p:txBody>
          <a:bodyPr/>
          <a:lstStyle/>
          <a:p>
            <a:endParaRPr lang="en-ZA"/>
          </a:p>
        </p:txBody>
      </p:sp>
      <p:sp>
        <p:nvSpPr>
          <p:cNvPr id="9" name="Object 8"/>
          <p:cNvSpPr/>
          <p:nvPr/>
        </p:nvSpPr>
        <p:spPr>
          <a:xfrm>
            <a:off x="8298970" y="2388273"/>
            <a:ext cx="3545616" cy="283536"/>
          </a:xfrm>
          <a:prstGeom prst="rect">
            <a:avLst/>
          </a:prstGeom>
          <a:noFill/>
        </p:spPr>
        <p:txBody>
          <a:bodyPr wrap="square" lIns="0" tIns="0" rIns="0" bIns="0" rtlCol="0" anchor="t"/>
          <a:lstStyle/>
          <a:p>
            <a:pPr algn="l">
              <a:lnSpc>
                <a:spcPts val="2234"/>
              </a:lnSpc>
              <a:buNone/>
            </a:pPr>
            <a:r>
              <a:rPr lang="en-US" sz="1913" b="1" kern="0" spc="-115" dirty="0">
                <a:solidFill>
                  <a:srgbClr val="333333"/>
                </a:solidFill>
                <a:latin typeface="Inter" pitchFamily="34" charset="0"/>
                <a:ea typeface="Inter" pitchFamily="34" charset="-122"/>
                <a:cs typeface="Inter" pitchFamily="34" charset="-120"/>
              </a:rPr>
              <a:t>Security</a:t>
            </a:r>
            <a:endParaRPr lang="en-US" dirty="0"/>
          </a:p>
        </p:txBody>
      </p:sp>
      <p:sp>
        <p:nvSpPr>
          <p:cNvPr id="10" name="Object 9"/>
          <p:cNvSpPr/>
          <p:nvPr/>
        </p:nvSpPr>
        <p:spPr>
          <a:xfrm>
            <a:off x="8298970" y="2773225"/>
            <a:ext cx="3545616" cy="742764"/>
          </a:xfrm>
          <a:prstGeom prst="rect">
            <a:avLst/>
          </a:prstGeom>
          <a:noFill/>
        </p:spPr>
        <p:txBody>
          <a:bodyPr wrap="square" lIns="0" tIns="0" rIns="0" bIns="0" rtlCol="0" anchor="t"/>
          <a:lstStyle/>
          <a:p>
            <a:pPr algn="l">
              <a:lnSpc>
                <a:spcPts val="1951"/>
              </a:lnSpc>
              <a:spcBef>
                <a:spcPts val="783"/>
              </a:spcBef>
              <a:buNone/>
            </a:pPr>
            <a:r>
              <a:rPr lang="en-US" sz="1406" b="1" kern="0" spc="-29" dirty="0">
                <a:solidFill>
                  <a:srgbClr val="000000">
                    <a:alpha val="56000"/>
                  </a:srgbClr>
                </a:solidFill>
                <a:latin typeface="Inter" pitchFamily="34" charset="0"/>
                <a:ea typeface="Inter" pitchFamily="34" charset="-122"/>
                <a:cs typeface="Inter" pitchFamily="34" charset="-120"/>
              </a:rPr>
              <a:t>Role-Based Access Control (RBAC):</a:t>
            </a:r>
            <a:r>
              <a:rPr lang="en-US" sz="1406" kern="0" spc="-29" dirty="0">
                <a:solidFill>
                  <a:srgbClr val="000000">
                    <a:alpha val="56000"/>
                  </a:srgbClr>
                </a:solidFill>
                <a:latin typeface="Inter" pitchFamily="34" charset="0"/>
                <a:ea typeface="Inter" pitchFamily="34" charset="-122"/>
                <a:cs typeface="Inter" pitchFamily="34" charset="-120"/>
              </a:rPr>
              <a:t> Ensures sensitive HR/payroll data is only accessible to authorized personnel.  </a:t>
            </a:r>
            <a:endParaRPr lang="en-US" dirty="0"/>
          </a:p>
        </p:txBody>
      </p:sp>
      <p:sp>
        <p:nvSpPr>
          <p:cNvPr id="11" name="Object 10"/>
          <p:cNvSpPr/>
          <p:nvPr/>
        </p:nvSpPr>
        <p:spPr>
          <a:xfrm>
            <a:off x="4123310" y="4170907"/>
            <a:ext cx="3699529" cy="1828343"/>
          </a:xfrm>
          <a:prstGeom prst="rect">
            <a:avLst/>
          </a:prstGeom>
          <a:solidFill>
            <a:srgbClr val="FFFFFF"/>
          </a:solidFill>
        </p:spPr>
        <p:txBody>
          <a:bodyPr/>
          <a:lstStyle/>
          <a:p>
            <a:endParaRPr lang="en-ZA"/>
          </a:p>
        </p:txBody>
      </p:sp>
      <p:sp>
        <p:nvSpPr>
          <p:cNvPr id="12" name="Object 11"/>
          <p:cNvSpPr/>
          <p:nvPr/>
        </p:nvSpPr>
        <p:spPr>
          <a:xfrm>
            <a:off x="4408988" y="4407068"/>
            <a:ext cx="3545616" cy="283536"/>
          </a:xfrm>
          <a:prstGeom prst="rect">
            <a:avLst/>
          </a:prstGeom>
          <a:noFill/>
        </p:spPr>
        <p:txBody>
          <a:bodyPr wrap="square" lIns="0" tIns="0" rIns="0" bIns="0" rtlCol="0" anchor="t"/>
          <a:lstStyle/>
          <a:p>
            <a:pPr algn="l">
              <a:lnSpc>
                <a:spcPts val="2234"/>
              </a:lnSpc>
              <a:buNone/>
            </a:pPr>
            <a:r>
              <a:rPr lang="en-US" sz="1913" b="1" kern="0" spc="-115" dirty="0">
                <a:solidFill>
                  <a:srgbClr val="333333"/>
                </a:solidFill>
                <a:latin typeface="Inter" pitchFamily="34" charset="0"/>
                <a:ea typeface="Inter" pitchFamily="34" charset="-122"/>
                <a:cs typeface="Inter" pitchFamily="34" charset="-120"/>
              </a:rPr>
              <a:t>Financial</a:t>
            </a:r>
            <a:endParaRPr lang="en-US" dirty="0"/>
          </a:p>
        </p:txBody>
      </p:sp>
      <p:sp>
        <p:nvSpPr>
          <p:cNvPr id="13" name="Object 12"/>
          <p:cNvSpPr/>
          <p:nvPr/>
        </p:nvSpPr>
        <p:spPr>
          <a:xfrm>
            <a:off x="4408988" y="4792020"/>
            <a:ext cx="3545616" cy="742764"/>
          </a:xfrm>
          <a:prstGeom prst="rect">
            <a:avLst/>
          </a:prstGeom>
          <a:noFill/>
        </p:spPr>
        <p:txBody>
          <a:bodyPr wrap="square" lIns="0" tIns="0" rIns="0" bIns="0" rtlCol="0" anchor="t"/>
          <a:lstStyle/>
          <a:p>
            <a:pPr algn="l">
              <a:lnSpc>
                <a:spcPts val="1951"/>
              </a:lnSpc>
              <a:spcBef>
                <a:spcPts val="783"/>
              </a:spcBef>
              <a:buNone/>
            </a:pPr>
            <a:r>
              <a:rPr lang="en-US" sz="1406" kern="0" spc="-29" dirty="0">
                <a:solidFill>
                  <a:srgbClr val="000000">
                    <a:alpha val="56000"/>
                  </a:srgbClr>
                </a:solidFill>
                <a:latin typeface="Inter" pitchFamily="34" charset="0"/>
                <a:ea typeface="Inter" pitchFamily="34" charset="-122"/>
                <a:cs typeface="Inter" pitchFamily="34" charset="-120"/>
              </a:rPr>
              <a:t>We offer </a:t>
            </a:r>
            <a:r>
              <a:rPr lang="en-US" sz="1406" b="1" kern="0" spc="-29" dirty="0">
                <a:solidFill>
                  <a:srgbClr val="000000">
                    <a:alpha val="56000"/>
                  </a:srgbClr>
                </a:solidFill>
                <a:latin typeface="Inter" pitchFamily="34" charset="0"/>
                <a:ea typeface="Inter" pitchFamily="34" charset="-122"/>
                <a:cs typeface="Inter" pitchFamily="34" charset="-120"/>
              </a:rPr>
              <a:t>future-proof reliability</a:t>
            </a:r>
            <a:r>
              <a:rPr lang="en-US" sz="1406" kern="0" spc="-29" dirty="0">
                <a:solidFill>
                  <a:srgbClr val="000000">
                    <a:alpha val="56000"/>
                  </a:srgbClr>
                </a:solidFill>
                <a:latin typeface="Inter" pitchFamily="34" charset="0"/>
                <a:ea typeface="Inter" pitchFamily="34" charset="-122"/>
                <a:cs typeface="Inter" pitchFamily="34" charset="-120"/>
              </a:rPr>
              <a:t> built on the Microsoft stack, minimizing long-term maintenance costs.  </a:t>
            </a:r>
            <a:endParaRPr lang="en-US" dirty="0"/>
          </a:p>
        </p:txBody>
      </p:sp>
      <p:sp>
        <p:nvSpPr>
          <p:cNvPr id="14" name="Object 13"/>
          <p:cNvSpPr/>
          <p:nvPr/>
        </p:nvSpPr>
        <p:spPr>
          <a:xfrm>
            <a:off x="8013292" y="4170907"/>
            <a:ext cx="3699529" cy="1828343"/>
          </a:xfrm>
          <a:prstGeom prst="rect">
            <a:avLst/>
          </a:prstGeom>
          <a:solidFill>
            <a:srgbClr val="FFFFFF"/>
          </a:solidFill>
        </p:spPr>
        <p:txBody>
          <a:bodyPr/>
          <a:lstStyle/>
          <a:p>
            <a:endParaRPr lang="en-ZA"/>
          </a:p>
        </p:txBody>
      </p:sp>
      <p:sp>
        <p:nvSpPr>
          <p:cNvPr id="15" name="Object 14"/>
          <p:cNvSpPr/>
          <p:nvPr/>
        </p:nvSpPr>
        <p:spPr>
          <a:xfrm>
            <a:off x="8298970" y="4407068"/>
            <a:ext cx="3545616" cy="283536"/>
          </a:xfrm>
          <a:prstGeom prst="rect">
            <a:avLst/>
          </a:prstGeom>
          <a:noFill/>
        </p:spPr>
        <p:txBody>
          <a:bodyPr wrap="square" lIns="0" tIns="0" rIns="0" bIns="0" rtlCol="0" anchor="t"/>
          <a:lstStyle/>
          <a:p>
            <a:pPr algn="l">
              <a:lnSpc>
                <a:spcPts val="2234"/>
              </a:lnSpc>
              <a:buNone/>
            </a:pPr>
            <a:r>
              <a:rPr lang="en-US" sz="1913" b="1" kern="0" spc="-115" dirty="0">
                <a:solidFill>
                  <a:srgbClr val="333333"/>
                </a:solidFill>
                <a:latin typeface="Inter" pitchFamily="34" charset="0"/>
                <a:ea typeface="Inter" pitchFamily="34" charset="-122"/>
                <a:cs typeface="Inter" pitchFamily="34" charset="-120"/>
              </a:rPr>
              <a:t>Team</a:t>
            </a:r>
            <a:endParaRPr lang="en-US" dirty="0"/>
          </a:p>
        </p:txBody>
      </p:sp>
      <p:sp>
        <p:nvSpPr>
          <p:cNvPr id="16" name="Object 15"/>
          <p:cNvSpPr/>
          <p:nvPr/>
        </p:nvSpPr>
        <p:spPr>
          <a:xfrm>
            <a:off x="8298970" y="4792020"/>
            <a:ext cx="3545616" cy="247588"/>
          </a:xfrm>
          <a:prstGeom prst="rect">
            <a:avLst/>
          </a:prstGeom>
          <a:noFill/>
        </p:spPr>
        <p:txBody>
          <a:bodyPr wrap="square" lIns="0" tIns="0" rIns="0" bIns="0" rtlCol="0" anchor="t"/>
          <a:lstStyle/>
          <a:p>
            <a:pPr algn="l">
              <a:lnSpc>
                <a:spcPts val="1951"/>
              </a:lnSpc>
              <a:spcBef>
                <a:spcPts val="783"/>
              </a:spcBef>
              <a:buNone/>
            </a:pPr>
            <a:r>
              <a:rPr lang="en-US" sz="1406" kern="0" spc="-29" dirty="0">
                <a:solidFill>
                  <a:srgbClr val="000000">
                    <a:alpha val="56000"/>
                  </a:srgbClr>
                </a:solidFill>
                <a:latin typeface="Inter" pitchFamily="34" charset="0"/>
                <a:ea typeface="Inter" pitchFamily="34" charset="-122"/>
                <a:cs typeface="Inter" pitchFamily="34" charset="-120"/>
              </a:rPr>
              <a:t>Relevant qualifications or background</a:t>
            </a:r>
            <a:endParaRPr lang="en-US" dirty="0"/>
          </a:p>
        </p:txBody>
      </p:sp>
      <p:sp>
        <p:nvSpPr>
          <p:cNvPr id="17" name="Object 16"/>
          <p:cNvSpPr/>
          <p:nvPr/>
        </p:nvSpPr>
        <p:spPr>
          <a:xfrm>
            <a:off x="11865183" y="6497878"/>
            <a:ext cx="133317" cy="237708"/>
          </a:xfrm>
          <a:prstGeom prst="rect">
            <a:avLst/>
          </a:prstGeom>
          <a:noFill/>
        </p:spPr>
        <p:txBody>
          <a:bodyPr/>
          <a:lstStyle/>
          <a:p>
            <a:endParaRPr lang="en-ZA"/>
          </a:p>
        </p:txBody>
      </p:sp>
      <p:sp>
        <p:nvSpPr>
          <p:cNvPr id="25" name="Slide Number Placeholder 24"/>
          <p:cNvSpPr>
            <a:spLocks noGrp="1"/>
          </p:cNvSpPr>
          <p:nvPr>
            <p:ph type="sldNum" sz="quarter" idx="4294967295"/>
          </p:nvPr>
        </p:nvSpPr>
        <p:spPr>
          <a:xfrm>
            <a:off x="11826240" y="6515100"/>
            <a:ext cx="800000" cy="300000"/>
          </a:xfrm>
          <a:prstGeom prst="rect">
            <a:avLst/>
          </a:prstGeom>
          <a:extLst>
            <a:ext uri="{C572A759-6A51-4108-AA02-DFA0A04FC94B}">
              <ma14:wrappingTextBoxFlag xmlns:ma14="http://schemas.microsoft.com/office/mac/drawingml/2011/main" xmlns="" val="0"/>
            </a:ext>
          </a:extLst>
        </p:spPr>
        <p:txBody>
          <a:bodyPr/>
          <a:lstStyle>
            <a:lvl1pPr>
              <a:defRPr sz="1100"/>
            </a:lvl1pPr>
          </a:lstStyle>
          <a:p>
            <a:fld id="{F7021451-1387-4CA6-816F-3879F97B5CBC}" type="slidenum">
              <a:rPr lang="en-US" smtClean="0"/>
              <a:t>9</a:t>
            </a:fld>
            <a:endParaRPr lang="en-US"/>
          </a:p>
        </p:txBody>
      </p:sp>
      <p:pic>
        <p:nvPicPr>
          <p:cNvPr id="19" name="Picture 18">
            <a:extLst>
              <a:ext uri="{FF2B5EF4-FFF2-40B4-BE49-F238E27FC236}">
                <a16:creationId xmlns:a16="http://schemas.microsoft.com/office/drawing/2014/main" id="{DCDD6677-CF95-7DCB-0FDF-0DE0A54F41BD}"/>
              </a:ext>
            </a:extLst>
          </p:cNvPr>
          <p:cNvPicPr>
            <a:picLocks noChangeAspect="1"/>
          </p:cNvPicPr>
          <p:nvPr/>
        </p:nvPicPr>
        <p:blipFill>
          <a:blip r:embed="rId3"/>
          <a:stretch>
            <a:fillRect/>
          </a:stretch>
        </p:blipFill>
        <p:spPr>
          <a:xfrm>
            <a:off x="26356" y="10449"/>
            <a:ext cx="4096954" cy="680869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139CE5"/>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TotalTime>
  <Words>725</Words>
  <Application>Microsoft Office PowerPoint</Application>
  <PresentationFormat>Widescreen</PresentationFormat>
  <Paragraphs>96</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Contract Monthly Claim System (CMCS) A Web-Based Solution for Automated Claims Workflow and POE Compliance</dc:title>
  <dc:subject>Contract Monthly Claim System (CMCS) A Web-Based Solution for Automated Claims Workflow and POE Compliance</dc:subject>
  <dc:creator>Tshepiso Sinyosi</dc:creator>
  <cp:lastModifiedBy>Tshepiso Sinyosi</cp:lastModifiedBy>
  <cp:revision>2</cp:revision>
  <dcterms:created xsi:type="dcterms:W3CDTF">2025-11-21T18:52:06Z</dcterms:created>
  <dcterms:modified xsi:type="dcterms:W3CDTF">2025-11-21T18:57:57Z</dcterms:modified>
</cp:coreProperties>
</file>